
<file path=[Content_Types].xml><?xml version="1.0" encoding="utf-8"?>
<Types xmlns="http://schemas.openxmlformats.org/package/2006/content-types">
  <Default ContentType="application/xml" Extension="xml"/>
  <Default ContentType="image/png" Extension="png"/>
  <Default ContentType="image/jpeg" Extension="jpeg"/>
  <Default ContentType="application/vnd.openxmlformats-package.relationships+xml" Extension="rels"/>
  <Override ContentType="application/vnd.openxmlformats-officedocument.presentationml.slideMaster+xml" PartName="/ppt/slideMasters/slideMaster1.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56.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presentation.main+xml" PartName="/ppt/presentation.xml"/>
  <Override ContentType="application/vnd.openxmlformats-officedocument.presentationml.presProps+xml" PartName="/ppt/presProps1.xml"/>
  <Override ContentType="application/vnd.openxmlformats-officedocument.theme+xml" PartName="/ppt/theme/theme1.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 id="359" r:id="rId107"/>
    <p:sldId id="360" r:id="rId108"/>
    <p:sldId id="361" r:id="rId109"/>
    <p:sldId id="362" r:id="rId110"/>
    <p:sldId id="363" r:id="rId111"/>
    <p:sldId id="364" r:id="rId112"/>
    <p:sldId id="365" r:id="rId113"/>
    <p:sldId id="366" r:id="rId114"/>
    <p:sldId id="367" r:id="rId115"/>
    <p:sldId id="368" r:id="rId116"/>
    <p:sldId id="369" r:id="rId117"/>
    <p:sldId id="370" r:id="rId118"/>
    <p:sldId id="371" r:id="rId119"/>
    <p:sldId id="372" r:id="rId120"/>
    <p:sldId id="373" r:id="rId121"/>
    <p:sldId id="374" r:id="rId122"/>
    <p:sldId id="375" r:id="rId123"/>
    <p:sldId id="376" r:id="rId124"/>
    <p:sldId id="377" r:id="rId125"/>
    <p:sldId id="378" r:id="rId126"/>
    <p:sldId id="379" r:id="rId127"/>
    <p:sldId id="380" r:id="rId128"/>
    <p:sldId id="381" r:id="rId129"/>
    <p:sldId id="382" r:id="rId130"/>
    <p:sldId id="383" r:id="rId131"/>
    <p:sldId id="384" r:id="rId132"/>
    <p:sldId id="385" r:id="rId133"/>
    <p:sldId id="386" r:id="rId134"/>
    <p:sldId id="387" r:id="rId135"/>
    <p:sldId id="388" r:id="rId136"/>
    <p:sldId id="389" r:id="rId137"/>
    <p:sldId id="390" r:id="rId138"/>
    <p:sldId id="391" r:id="rId139"/>
    <p:sldId id="392" r:id="rId140"/>
    <p:sldId id="393" r:id="rId141"/>
    <p:sldId id="394" r:id="rId142"/>
    <p:sldId id="395" r:id="rId143"/>
    <p:sldId id="396" r:id="rId144"/>
    <p:sldId id="397" r:id="rId145"/>
    <p:sldId id="398" r:id="rId146"/>
    <p:sldId id="399" r:id="rId147"/>
    <p:sldId id="400" r:id="rId148"/>
    <p:sldId id="401" r:id="rId149"/>
    <p:sldId id="402" r:id="rId150"/>
    <p:sldId id="403" r:id="rId151"/>
    <p:sldId id="404" r:id="rId152"/>
    <p:sldId id="405" r:id="rId153"/>
    <p:sldId id="406" r:id="rId154"/>
    <p:sldId id="407" r:id="rId155"/>
    <p:sldId id="408" r:id="rId156"/>
    <p:sldId id="409" r:id="rId157"/>
    <p:sldId id="410" r:id="rId158"/>
    <p:sldId id="411" r:id="rId159"/>
    <p:sldId id="412" r:id="rId160"/>
    <p:sldId id="413" r:id="rId161"/>
    <p:sldId id="414" r:id="rId162"/>
    <p:sldId id="415" r:id="rId163"/>
    <p:sldId id="416" r:id="rId164"/>
    <p:sldId id="417" r:id="rId165"/>
    <p:sldId id="418" r:id="rId166"/>
    <p:sldId id="419" r:id="rId167"/>
    <p:sldId id="420" r:id="rId168"/>
    <p:sldId id="421" r:id="rId169"/>
    <p:sldId id="422" r:id="rId170"/>
    <p:sldId id="423" r:id="rId171"/>
    <p:sldId id="424" r:id="rId172"/>
    <p:sldId id="425" r:id="rId173"/>
    <p:sldId id="426" r:id="rId174"/>
    <p:sldId id="427" r:id="rId175"/>
    <p:sldId id="428" r:id="rId176"/>
    <p:sldId id="429" r:id="rId177"/>
    <p:sldId id="430" r:id="rId178"/>
    <p:sldId id="431" r:id="rId179"/>
    <p:sldId id="432" r:id="rId180"/>
    <p:sldId id="433" r:id="rId181"/>
    <p:sldId id="434" r:id="rId182"/>
    <p:sldId id="435" r:id="rId183"/>
    <p:sldId id="436" r:id="rId184"/>
    <p:sldId id="437" r:id="rId185"/>
    <p:sldId id="438" r:id="rId186"/>
    <p:sldId id="439" r:id="rId187"/>
    <p:sldId id="440" r:id="rId188"/>
    <p:sldId id="441" r:id="rId189"/>
    <p:sldId id="442" r:id="rId190"/>
    <p:sldId id="443" r:id="rId191"/>
    <p:sldId id="444" r:id="rId192"/>
    <p:sldId id="445" r:id="rId193"/>
    <p:sldId id="446" r:id="rId194"/>
    <p:sldId id="447" r:id="rId195"/>
    <p:sldId id="448" r:id="rId196"/>
    <p:sldId id="449" r:id="rId197"/>
    <p:sldId id="450" r:id="rId198"/>
    <p:sldId id="451" r:id="rId199"/>
    <p:sldId id="452" r:id="rId200"/>
    <p:sldId id="453" r:id="rId201"/>
    <p:sldId id="454" r:id="rId202"/>
    <p:sldId id="455" r:id="rId203"/>
    <p:sldId id="456" r:id="rId204"/>
    <p:sldId id="457" r:id="rId205"/>
    <p:sldId id="458" r:id="rId206"/>
    <p:sldId id="459" r:id="rId207"/>
    <p:sldId id="460" r:id="rId208"/>
    <p:sldId id="461" r:id="rId209"/>
    <p:sldId id="462" r:id="rId210"/>
    <p:sldId id="463" r:id="rId211"/>
    <p:sldId id="464" r:id="rId212"/>
    <p:sldId id="465" r:id="rId213"/>
    <p:sldId id="466" r:id="rId214"/>
    <p:sldId id="467" r:id="rId215"/>
    <p:sldId id="468" r:id="rId216"/>
    <p:sldId id="469" r:id="rId217"/>
    <p:sldId id="470" r:id="rId218"/>
    <p:sldId id="471" r:id="rId219"/>
    <p:sldId id="472" r:id="rId220"/>
    <p:sldId id="473" r:id="rId221"/>
    <p:sldId id="474" r:id="rId222"/>
    <p:sldId id="475" r:id="rId223"/>
    <p:sldId id="476" r:id="rId224"/>
    <p:sldId id="477" r:id="rId225"/>
    <p:sldId id="478" r:id="rId226"/>
    <p:sldId id="479" r:id="rId227"/>
    <p:sldId id="480" r:id="rId228"/>
    <p:sldId id="481" r:id="rId229"/>
    <p:sldId id="482" r:id="rId230"/>
    <p:sldId id="483" r:id="rId231"/>
    <p:sldId id="484" r:id="rId232"/>
    <p:sldId id="485" r:id="rId233"/>
    <p:sldId id="486" r:id="rId234"/>
    <p:sldId id="487" r:id="rId235"/>
    <p:sldId id="488" r:id="rId236"/>
    <p:sldId id="489" r:id="rId237"/>
    <p:sldId id="490" r:id="rId238"/>
    <p:sldId id="491" r:id="rId239"/>
    <p:sldId id="492" r:id="rId240"/>
    <p:sldId id="493" r:id="rId241"/>
    <p:sldId id="494" r:id="rId242"/>
    <p:sldId id="495" r:id="rId243"/>
    <p:sldId id="496" r:id="rId244"/>
    <p:sldId id="497" r:id="rId245"/>
    <p:sldId id="498" r:id="rId246"/>
    <p:sldId id="499" r:id="rId247"/>
    <p:sldId id="500" r:id="rId248"/>
    <p:sldId id="501" r:id="rId249"/>
    <p:sldId id="502" r:id="rId250"/>
    <p:sldId id="503" r:id="rId251"/>
    <p:sldId id="504" r:id="rId252"/>
    <p:sldId id="505" r:id="rId253"/>
    <p:sldId id="506" r:id="rId254"/>
    <p:sldId id="507" r:id="rId255"/>
    <p:sldId id="508" r:id="rId256"/>
    <p:sldId id="509" r:id="rId257"/>
    <p:sldId id="510" r:id="rId258"/>
    <p:sldId id="511" r:id="rId259"/>
    <p:sldId id="512" r:id="rId260"/>
    <p:sldId id="513" r:id="rId261"/>
    <p:sldId id="514" r:id="rId262"/>
    <p:sldId id="515" r:id="rId263"/>
    <p:sldId id="516" r:id="rId264"/>
    <p:sldId id="517" r:id="rId265"/>
    <p:sldId id="518" r:id="rId266"/>
    <p:sldId id="519" r:id="rId267"/>
    <p:sldId id="520" r:id="rId268"/>
  </p:sldIdLst>
  <p:sldSz cy="6858000" cx="12192000"/>
  <p:notesSz cx="6858000" cy="9144000"/>
  <p:defaultTextStyle>
    <a:defPPr lvl="0">
      <a:defRPr lang="en-US"/>
    </a:defPPr>
    <a:lvl1pPr defTabSz="914400" eaLnBrk="1" hangingPunct="1" latinLnBrk="0" lvl="0" marL="0" rtl="0" algn="l">
      <a:defRPr kern="1200" sz="1800">
        <a:solidFill>
          <a:schemeClr val="tx1"/>
        </a:solidFill>
        <a:latin typeface="+mn-lt"/>
        <a:ea typeface="+mn-ea"/>
        <a:cs typeface="+mn-cs"/>
      </a:defRPr>
    </a:lvl1pPr>
    <a:lvl2pPr defTabSz="914400" eaLnBrk="1" hangingPunct="1" latinLnBrk="0" lvl="1" marL="457200" rtl="0" algn="l">
      <a:defRPr kern="1200" sz="1800">
        <a:solidFill>
          <a:schemeClr val="tx1"/>
        </a:solidFill>
        <a:latin typeface="+mn-lt"/>
        <a:ea typeface="+mn-ea"/>
        <a:cs typeface="+mn-cs"/>
      </a:defRPr>
    </a:lvl2pPr>
    <a:lvl3pPr defTabSz="914400" eaLnBrk="1" hangingPunct="1" latinLnBrk="0" lvl="2" marL="914400" rtl="0" algn="l">
      <a:defRPr kern="1200" sz="1800">
        <a:solidFill>
          <a:schemeClr val="tx1"/>
        </a:solidFill>
        <a:latin typeface="+mn-lt"/>
        <a:ea typeface="+mn-ea"/>
        <a:cs typeface="+mn-cs"/>
      </a:defRPr>
    </a:lvl3pPr>
    <a:lvl4pPr defTabSz="914400" eaLnBrk="1" hangingPunct="1" latinLnBrk="0" lvl="3" marL="1371600" rtl="0" algn="l">
      <a:defRPr kern="1200" sz="1800">
        <a:solidFill>
          <a:schemeClr val="tx1"/>
        </a:solidFill>
        <a:latin typeface="+mn-lt"/>
        <a:ea typeface="+mn-ea"/>
        <a:cs typeface="+mn-cs"/>
      </a:defRPr>
    </a:lvl4pPr>
    <a:lvl5pPr defTabSz="914400" eaLnBrk="1" hangingPunct="1" latinLnBrk="0" lvl="4" marL="1828800" rtl="0" algn="l">
      <a:defRPr kern="1200" sz="1800">
        <a:solidFill>
          <a:schemeClr val="tx1"/>
        </a:solidFill>
        <a:latin typeface="+mn-lt"/>
        <a:ea typeface="+mn-ea"/>
        <a:cs typeface="+mn-cs"/>
      </a:defRPr>
    </a:lvl5pPr>
    <a:lvl6pPr defTabSz="914400" eaLnBrk="1" hangingPunct="1" latinLnBrk="0" lvl="5" marL="2286000" rtl="0" algn="l">
      <a:defRPr kern="1200" sz="1800">
        <a:solidFill>
          <a:schemeClr val="tx1"/>
        </a:solidFill>
        <a:latin typeface="+mn-lt"/>
        <a:ea typeface="+mn-ea"/>
        <a:cs typeface="+mn-cs"/>
      </a:defRPr>
    </a:lvl6pPr>
    <a:lvl7pPr defTabSz="914400" eaLnBrk="1" hangingPunct="1" latinLnBrk="0" lvl="6" marL="2743200" rtl="0" algn="l">
      <a:defRPr kern="1200" sz="1800">
        <a:solidFill>
          <a:schemeClr val="tx1"/>
        </a:solidFill>
        <a:latin typeface="+mn-lt"/>
        <a:ea typeface="+mn-ea"/>
        <a:cs typeface="+mn-cs"/>
      </a:defRPr>
    </a:lvl7pPr>
    <a:lvl8pPr defTabSz="914400" eaLnBrk="1" hangingPunct="1" latinLnBrk="0" lvl="7" marL="3200400" rtl="0" algn="l">
      <a:defRPr kern="1200" sz="1800">
        <a:solidFill>
          <a:schemeClr val="tx1"/>
        </a:solidFill>
        <a:latin typeface="+mn-lt"/>
        <a:ea typeface="+mn-ea"/>
        <a:cs typeface="+mn-cs"/>
      </a:defRPr>
    </a:lvl8pPr>
    <a:lvl9pPr defTabSz="914400" eaLnBrk="1" hangingPunct="1" latinLnBrk="0" lvl="8" marL="3657600" rtl="0" algn="l">
      <a:defRPr kern="1200" sz="1800">
        <a:solidFill>
          <a:schemeClr val="tx1"/>
        </a:solidFill>
        <a:latin typeface="+mn-lt"/>
        <a:ea typeface="+mn-ea"/>
        <a:cs typeface="+mn-cs"/>
      </a:defRPr>
    </a:lvl9pPr>
  </p:defaultTextStyle>
</p:presentation>
</file>

<file path=ppt/presProps1.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7.xml"/><Relationship Id="rId190" Type="http://schemas.openxmlformats.org/officeDocument/2006/relationships/slide" Target="slides/slide187.xml"/><Relationship Id="rId42" Type="http://schemas.openxmlformats.org/officeDocument/2006/relationships/slide" Target="slides/slide39.xml"/><Relationship Id="rId41" Type="http://schemas.openxmlformats.org/officeDocument/2006/relationships/slide" Target="slides/slide38.xml"/><Relationship Id="rId44" Type="http://schemas.openxmlformats.org/officeDocument/2006/relationships/slide" Target="slides/slide41.xml"/><Relationship Id="rId194" Type="http://schemas.openxmlformats.org/officeDocument/2006/relationships/slide" Target="slides/slide191.xml"/><Relationship Id="rId43" Type="http://schemas.openxmlformats.org/officeDocument/2006/relationships/slide" Target="slides/slide40.xml"/><Relationship Id="rId193" Type="http://schemas.openxmlformats.org/officeDocument/2006/relationships/slide" Target="slides/slide190.xml"/><Relationship Id="rId46" Type="http://schemas.openxmlformats.org/officeDocument/2006/relationships/slide" Target="slides/slide43.xml"/><Relationship Id="rId192" Type="http://schemas.openxmlformats.org/officeDocument/2006/relationships/slide" Target="slides/slide189.xml"/><Relationship Id="rId45" Type="http://schemas.openxmlformats.org/officeDocument/2006/relationships/slide" Target="slides/slide42.xml"/><Relationship Id="rId191" Type="http://schemas.openxmlformats.org/officeDocument/2006/relationships/slide" Target="slides/slide188.xml"/><Relationship Id="rId48" Type="http://schemas.openxmlformats.org/officeDocument/2006/relationships/slide" Target="slides/slide45.xml"/><Relationship Id="rId187" Type="http://schemas.openxmlformats.org/officeDocument/2006/relationships/slide" Target="slides/slide184.xml"/><Relationship Id="rId47" Type="http://schemas.openxmlformats.org/officeDocument/2006/relationships/slide" Target="slides/slide44.xml"/><Relationship Id="rId186" Type="http://schemas.openxmlformats.org/officeDocument/2006/relationships/slide" Target="slides/slide183.xml"/><Relationship Id="rId185" Type="http://schemas.openxmlformats.org/officeDocument/2006/relationships/slide" Target="slides/slide182.xml"/><Relationship Id="rId49" Type="http://schemas.openxmlformats.org/officeDocument/2006/relationships/slide" Target="slides/slide46.xml"/><Relationship Id="rId184" Type="http://schemas.openxmlformats.org/officeDocument/2006/relationships/slide" Target="slides/slide181.xml"/><Relationship Id="rId189" Type="http://schemas.openxmlformats.org/officeDocument/2006/relationships/slide" Target="slides/slide186.xml"/><Relationship Id="rId188" Type="http://schemas.openxmlformats.org/officeDocument/2006/relationships/slide" Target="slides/slide185.xml"/><Relationship Id="rId31" Type="http://schemas.openxmlformats.org/officeDocument/2006/relationships/slide" Target="slides/slide28.xml"/><Relationship Id="rId30" Type="http://schemas.openxmlformats.org/officeDocument/2006/relationships/slide" Target="slides/slide27.xml"/><Relationship Id="rId33" Type="http://schemas.openxmlformats.org/officeDocument/2006/relationships/slide" Target="slides/slide30.xml"/><Relationship Id="rId183" Type="http://schemas.openxmlformats.org/officeDocument/2006/relationships/slide" Target="slides/slide180.xml"/><Relationship Id="rId32" Type="http://schemas.openxmlformats.org/officeDocument/2006/relationships/slide" Target="slides/slide29.xml"/><Relationship Id="rId182" Type="http://schemas.openxmlformats.org/officeDocument/2006/relationships/slide" Target="slides/slide179.xml"/><Relationship Id="rId35" Type="http://schemas.openxmlformats.org/officeDocument/2006/relationships/slide" Target="slides/slide32.xml"/><Relationship Id="rId181" Type="http://schemas.openxmlformats.org/officeDocument/2006/relationships/slide" Target="slides/slide178.xml"/><Relationship Id="rId34" Type="http://schemas.openxmlformats.org/officeDocument/2006/relationships/slide" Target="slides/slide31.xml"/><Relationship Id="rId180" Type="http://schemas.openxmlformats.org/officeDocument/2006/relationships/slide" Target="slides/slide177.xml"/><Relationship Id="rId37" Type="http://schemas.openxmlformats.org/officeDocument/2006/relationships/slide" Target="slides/slide34.xml"/><Relationship Id="rId176" Type="http://schemas.openxmlformats.org/officeDocument/2006/relationships/slide" Target="slides/slide173.xml"/><Relationship Id="rId36" Type="http://schemas.openxmlformats.org/officeDocument/2006/relationships/slide" Target="slides/slide33.xml"/><Relationship Id="rId175" Type="http://schemas.openxmlformats.org/officeDocument/2006/relationships/slide" Target="slides/slide172.xml"/><Relationship Id="rId39" Type="http://schemas.openxmlformats.org/officeDocument/2006/relationships/slide" Target="slides/slide36.xml"/><Relationship Id="rId174" Type="http://schemas.openxmlformats.org/officeDocument/2006/relationships/slide" Target="slides/slide171.xml"/><Relationship Id="rId38" Type="http://schemas.openxmlformats.org/officeDocument/2006/relationships/slide" Target="slides/slide35.xml"/><Relationship Id="rId173" Type="http://schemas.openxmlformats.org/officeDocument/2006/relationships/slide" Target="slides/slide170.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20" Type="http://schemas.openxmlformats.org/officeDocument/2006/relationships/slide" Target="slides/slide17.xml"/><Relationship Id="rId22" Type="http://schemas.openxmlformats.org/officeDocument/2006/relationships/slide" Target="slides/slide19.xml"/><Relationship Id="rId21" Type="http://schemas.openxmlformats.org/officeDocument/2006/relationships/slide" Target="slides/slide18.xml"/><Relationship Id="rId24" Type="http://schemas.openxmlformats.org/officeDocument/2006/relationships/slide" Target="slides/slide21.xml"/><Relationship Id="rId23" Type="http://schemas.openxmlformats.org/officeDocument/2006/relationships/slide" Target="slides/slide20.xml"/><Relationship Id="rId26" Type="http://schemas.openxmlformats.org/officeDocument/2006/relationships/slide" Target="slides/slide23.xml"/><Relationship Id="rId25" Type="http://schemas.openxmlformats.org/officeDocument/2006/relationships/slide" Target="slides/slide22.xml"/><Relationship Id="rId28" Type="http://schemas.openxmlformats.org/officeDocument/2006/relationships/slide" Target="slides/slide25.xml"/><Relationship Id="rId27" Type="http://schemas.openxmlformats.org/officeDocument/2006/relationships/slide" Target="slides/slide24.xml"/><Relationship Id="rId29" Type="http://schemas.openxmlformats.org/officeDocument/2006/relationships/slide" Target="slides/slide26.xml"/><Relationship Id="rId11" Type="http://schemas.openxmlformats.org/officeDocument/2006/relationships/slide" Target="slides/slide8.xml"/><Relationship Id="rId10" Type="http://schemas.openxmlformats.org/officeDocument/2006/relationships/slide" Target="slides/slide7.xml"/><Relationship Id="rId13" Type="http://schemas.openxmlformats.org/officeDocument/2006/relationships/slide" Target="slides/slide10.xml"/><Relationship Id="rId12" Type="http://schemas.openxmlformats.org/officeDocument/2006/relationships/slide" Target="slides/slide9.xml"/><Relationship Id="rId15" Type="http://schemas.openxmlformats.org/officeDocument/2006/relationships/slide" Target="slides/slide12.xml"/><Relationship Id="rId198" Type="http://schemas.openxmlformats.org/officeDocument/2006/relationships/slide" Target="slides/slide195.xml"/><Relationship Id="rId14" Type="http://schemas.openxmlformats.org/officeDocument/2006/relationships/slide" Target="slides/slide11.xml"/><Relationship Id="rId197" Type="http://schemas.openxmlformats.org/officeDocument/2006/relationships/slide" Target="slides/slide194.xml"/><Relationship Id="rId17" Type="http://schemas.openxmlformats.org/officeDocument/2006/relationships/slide" Target="slides/slide14.xml"/><Relationship Id="rId196" Type="http://schemas.openxmlformats.org/officeDocument/2006/relationships/slide" Target="slides/slide193.xml"/><Relationship Id="rId16" Type="http://schemas.openxmlformats.org/officeDocument/2006/relationships/slide" Target="slides/slide13.xml"/><Relationship Id="rId195" Type="http://schemas.openxmlformats.org/officeDocument/2006/relationships/slide" Target="slides/slide192.xml"/><Relationship Id="rId19" Type="http://schemas.openxmlformats.org/officeDocument/2006/relationships/slide" Target="slides/slide16.xml"/><Relationship Id="rId18" Type="http://schemas.openxmlformats.org/officeDocument/2006/relationships/slide" Target="slides/slide15.xml"/><Relationship Id="rId199" Type="http://schemas.openxmlformats.org/officeDocument/2006/relationships/slide" Target="slides/slide196.xml"/><Relationship Id="rId84" Type="http://schemas.openxmlformats.org/officeDocument/2006/relationships/slide" Target="slides/slide81.xml"/><Relationship Id="rId83" Type="http://schemas.openxmlformats.org/officeDocument/2006/relationships/slide" Target="slides/slide80.xml"/><Relationship Id="rId86" Type="http://schemas.openxmlformats.org/officeDocument/2006/relationships/slide" Target="slides/slide83.xml"/><Relationship Id="rId85" Type="http://schemas.openxmlformats.org/officeDocument/2006/relationships/slide" Target="slides/slide82.xml"/><Relationship Id="rId88" Type="http://schemas.openxmlformats.org/officeDocument/2006/relationships/slide" Target="slides/slide85.xml"/><Relationship Id="rId150" Type="http://schemas.openxmlformats.org/officeDocument/2006/relationships/slide" Target="slides/slide147.xml"/><Relationship Id="rId87" Type="http://schemas.openxmlformats.org/officeDocument/2006/relationships/slide" Target="slides/slide84.xml"/><Relationship Id="rId89" Type="http://schemas.openxmlformats.org/officeDocument/2006/relationships/slide" Target="slides/slide86.xml"/><Relationship Id="rId80" Type="http://schemas.openxmlformats.org/officeDocument/2006/relationships/slide" Target="slides/slide77.xml"/><Relationship Id="rId82" Type="http://schemas.openxmlformats.org/officeDocument/2006/relationships/slide" Target="slides/slide79.xml"/><Relationship Id="rId81" Type="http://schemas.openxmlformats.org/officeDocument/2006/relationships/slide" Target="slides/slide78.xml"/><Relationship Id="rId1" Type="http://schemas.openxmlformats.org/officeDocument/2006/relationships/theme" Target="theme/theme1.xml"/><Relationship Id="rId2" Type="http://schemas.openxmlformats.org/officeDocument/2006/relationships/presProps" Target="presProps1.xml"/><Relationship Id="rId3" Type="http://schemas.openxmlformats.org/officeDocument/2006/relationships/slideMaster" Target="slideMasters/slideMaster1.xml"/><Relationship Id="rId149" Type="http://schemas.openxmlformats.org/officeDocument/2006/relationships/slide" Target="slides/slide146.xml"/><Relationship Id="rId4" Type="http://schemas.openxmlformats.org/officeDocument/2006/relationships/slide" Target="slides/slide1.xml"/><Relationship Id="rId148" Type="http://schemas.openxmlformats.org/officeDocument/2006/relationships/slide" Target="slides/slide145.xml"/><Relationship Id="rId9" Type="http://schemas.openxmlformats.org/officeDocument/2006/relationships/slide" Target="slides/slide6.xml"/><Relationship Id="rId143" Type="http://schemas.openxmlformats.org/officeDocument/2006/relationships/slide" Target="slides/slide140.xml"/><Relationship Id="rId264" Type="http://schemas.openxmlformats.org/officeDocument/2006/relationships/slide" Target="slides/slide261.xml"/><Relationship Id="rId142" Type="http://schemas.openxmlformats.org/officeDocument/2006/relationships/slide" Target="slides/slide139.xml"/><Relationship Id="rId263" Type="http://schemas.openxmlformats.org/officeDocument/2006/relationships/slide" Target="slides/slide260.xml"/><Relationship Id="rId141" Type="http://schemas.openxmlformats.org/officeDocument/2006/relationships/slide" Target="slides/slide138.xml"/><Relationship Id="rId262" Type="http://schemas.openxmlformats.org/officeDocument/2006/relationships/slide" Target="slides/slide259.xml"/><Relationship Id="rId140" Type="http://schemas.openxmlformats.org/officeDocument/2006/relationships/slide" Target="slides/slide137.xml"/><Relationship Id="rId261" Type="http://schemas.openxmlformats.org/officeDocument/2006/relationships/slide" Target="slides/slide258.xml"/><Relationship Id="rId5" Type="http://schemas.openxmlformats.org/officeDocument/2006/relationships/slide" Target="slides/slide2.xml"/><Relationship Id="rId147" Type="http://schemas.openxmlformats.org/officeDocument/2006/relationships/slide" Target="slides/slide144.xml"/><Relationship Id="rId268" Type="http://schemas.openxmlformats.org/officeDocument/2006/relationships/slide" Target="slides/slide265.xml"/><Relationship Id="rId6" Type="http://schemas.openxmlformats.org/officeDocument/2006/relationships/slide" Target="slides/slide3.xml"/><Relationship Id="rId146" Type="http://schemas.openxmlformats.org/officeDocument/2006/relationships/slide" Target="slides/slide143.xml"/><Relationship Id="rId267" Type="http://schemas.openxmlformats.org/officeDocument/2006/relationships/slide" Target="slides/slide264.xml"/><Relationship Id="rId7" Type="http://schemas.openxmlformats.org/officeDocument/2006/relationships/slide" Target="slides/slide4.xml"/><Relationship Id="rId145" Type="http://schemas.openxmlformats.org/officeDocument/2006/relationships/slide" Target="slides/slide142.xml"/><Relationship Id="rId266" Type="http://schemas.openxmlformats.org/officeDocument/2006/relationships/slide" Target="slides/slide263.xml"/><Relationship Id="rId8" Type="http://schemas.openxmlformats.org/officeDocument/2006/relationships/slide" Target="slides/slide5.xml"/><Relationship Id="rId144" Type="http://schemas.openxmlformats.org/officeDocument/2006/relationships/slide" Target="slides/slide141.xml"/><Relationship Id="rId265" Type="http://schemas.openxmlformats.org/officeDocument/2006/relationships/slide" Target="slides/slide262.xml"/><Relationship Id="rId73" Type="http://schemas.openxmlformats.org/officeDocument/2006/relationships/slide" Target="slides/slide70.xml"/><Relationship Id="rId72" Type="http://schemas.openxmlformats.org/officeDocument/2006/relationships/slide" Target="slides/slide69.xml"/><Relationship Id="rId75" Type="http://schemas.openxmlformats.org/officeDocument/2006/relationships/slide" Target="slides/slide72.xml"/><Relationship Id="rId74" Type="http://schemas.openxmlformats.org/officeDocument/2006/relationships/slide" Target="slides/slide71.xml"/><Relationship Id="rId77" Type="http://schemas.openxmlformats.org/officeDocument/2006/relationships/slide" Target="slides/slide74.xml"/><Relationship Id="rId260" Type="http://schemas.openxmlformats.org/officeDocument/2006/relationships/slide" Target="slides/slide257.xml"/><Relationship Id="rId76" Type="http://schemas.openxmlformats.org/officeDocument/2006/relationships/slide" Target="slides/slide73.xml"/><Relationship Id="rId79" Type="http://schemas.openxmlformats.org/officeDocument/2006/relationships/slide" Target="slides/slide76.xml"/><Relationship Id="rId78" Type="http://schemas.openxmlformats.org/officeDocument/2006/relationships/slide" Target="slides/slide75.xml"/><Relationship Id="rId71" Type="http://schemas.openxmlformats.org/officeDocument/2006/relationships/slide" Target="slides/slide68.xml"/><Relationship Id="rId70" Type="http://schemas.openxmlformats.org/officeDocument/2006/relationships/slide" Target="slides/slide67.xml"/><Relationship Id="rId139" Type="http://schemas.openxmlformats.org/officeDocument/2006/relationships/slide" Target="slides/slide136.xml"/><Relationship Id="rId138" Type="http://schemas.openxmlformats.org/officeDocument/2006/relationships/slide" Target="slides/slide135.xml"/><Relationship Id="rId259" Type="http://schemas.openxmlformats.org/officeDocument/2006/relationships/slide" Target="slides/slide256.xml"/><Relationship Id="rId137" Type="http://schemas.openxmlformats.org/officeDocument/2006/relationships/slide" Target="slides/slide134.xml"/><Relationship Id="rId258" Type="http://schemas.openxmlformats.org/officeDocument/2006/relationships/slide" Target="slides/slide255.xml"/><Relationship Id="rId132" Type="http://schemas.openxmlformats.org/officeDocument/2006/relationships/slide" Target="slides/slide129.xml"/><Relationship Id="rId253" Type="http://schemas.openxmlformats.org/officeDocument/2006/relationships/slide" Target="slides/slide250.xml"/><Relationship Id="rId131" Type="http://schemas.openxmlformats.org/officeDocument/2006/relationships/slide" Target="slides/slide128.xml"/><Relationship Id="rId252" Type="http://schemas.openxmlformats.org/officeDocument/2006/relationships/slide" Target="slides/slide249.xml"/><Relationship Id="rId130" Type="http://schemas.openxmlformats.org/officeDocument/2006/relationships/slide" Target="slides/slide127.xml"/><Relationship Id="rId251" Type="http://schemas.openxmlformats.org/officeDocument/2006/relationships/slide" Target="slides/slide248.xml"/><Relationship Id="rId250" Type="http://schemas.openxmlformats.org/officeDocument/2006/relationships/slide" Target="slides/slide247.xml"/><Relationship Id="rId136" Type="http://schemas.openxmlformats.org/officeDocument/2006/relationships/slide" Target="slides/slide133.xml"/><Relationship Id="rId257" Type="http://schemas.openxmlformats.org/officeDocument/2006/relationships/slide" Target="slides/slide254.xml"/><Relationship Id="rId135" Type="http://schemas.openxmlformats.org/officeDocument/2006/relationships/slide" Target="slides/slide132.xml"/><Relationship Id="rId256" Type="http://schemas.openxmlformats.org/officeDocument/2006/relationships/slide" Target="slides/slide253.xml"/><Relationship Id="rId134" Type="http://schemas.openxmlformats.org/officeDocument/2006/relationships/slide" Target="slides/slide131.xml"/><Relationship Id="rId255" Type="http://schemas.openxmlformats.org/officeDocument/2006/relationships/slide" Target="slides/slide252.xml"/><Relationship Id="rId133" Type="http://schemas.openxmlformats.org/officeDocument/2006/relationships/slide" Target="slides/slide130.xml"/><Relationship Id="rId254" Type="http://schemas.openxmlformats.org/officeDocument/2006/relationships/slide" Target="slides/slide251.xml"/><Relationship Id="rId62" Type="http://schemas.openxmlformats.org/officeDocument/2006/relationships/slide" Target="slides/slide59.xml"/><Relationship Id="rId61" Type="http://schemas.openxmlformats.org/officeDocument/2006/relationships/slide" Target="slides/slide58.xml"/><Relationship Id="rId64" Type="http://schemas.openxmlformats.org/officeDocument/2006/relationships/slide" Target="slides/slide61.xml"/><Relationship Id="rId63" Type="http://schemas.openxmlformats.org/officeDocument/2006/relationships/slide" Target="slides/slide60.xml"/><Relationship Id="rId66" Type="http://schemas.openxmlformats.org/officeDocument/2006/relationships/slide" Target="slides/slide63.xml"/><Relationship Id="rId172" Type="http://schemas.openxmlformats.org/officeDocument/2006/relationships/slide" Target="slides/slide169.xml"/><Relationship Id="rId65" Type="http://schemas.openxmlformats.org/officeDocument/2006/relationships/slide" Target="slides/slide62.xml"/><Relationship Id="rId171" Type="http://schemas.openxmlformats.org/officeDocument/2006/relationships/slide" Target="slides/slide168.xml"/><Relationship Id="rId68" Type="http://schemas.openxmlformats.org/officeDocument/2006/relationships/slide" Target="slides/slide65.xml"/><Relationship Id="rId170" Type="http://schemas.openxmlformats.org/officeDocument/2006/relationships/slide" Target="slides/slide167.xml"/><Relationship Id="rId67" Type="http://schemas.openxmlformats.org/officeDocument/2006/relationships/slide" Target="slides/slide64.xml"/><Relationship Id="rId60" Type="http://schemas.openxmlformats.org/officeDocument/2006/relationships/slide" Target="slides/slide57.xml"/><Relationship Id="rId165" Type="http://schemas.openxmlformats.org/officeDocument/2006/relationships/slide" Target="slides/slide162.xml"/><Relationship Id="rId69" Type="http://schemas.openxmlformats.org/officeDocument/2006/relationships/slide" Target="slides/slide66.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51" Type="http://schemas.openxmlformats.org/officeDocument/2006/relationships/slide" Target="slides/slide48.xml"/><Relationship Id="rId50" Type="http://schemas.openxmlformats.org/officeDocument/2006/relationships/slide" Target="slides/slide47.xml"/><Relationship Id="rId53" Type="http://schemas.openxmlformats.org/officeDocument/2006/relationships/slide" Target="slides/slide50.xml"/><Relationship Id="rId52" Type="http://schemas.openxmlformats.org/officeDocument/2006/relationships/slide" Target="slides/slide49.xml"/><Relationship Id="rId55" Type="http://schemas.openxmlformats.org/officeDocument/2006/relationships/slide" Target="slides/slide52.xml"/><Relationship Id="rId161" Type="http://schemas.openxmlformats.org/officeDocument/2006/relationships/slide" Target="slides/slide158.xml"/><Relationship Id="rId54" Type="http://schemas.openxmlformats.org/officeDocument/2006/relationships/slide" Target="slides/slide51.xml"/><Relationship Id="rId160" Type="http://schemas.openxmlformats.org/officeDocument/2006/relationships/slide" Target="slides/slide157.xml"/><Relationship Id="rId57" Type="http://schemas.openxmlformats.org/officeDocument/2006/relationships/slide" Target="slides/slide54.xml"/><Relationship Id="rId56" Type="http://schemas.openxmlformats.org/officeDocument/2006/relationships/slide" Target="slides/slide53.xml"/><Relationship Id="rId159" Type="http://schemas.openxmlformats.org/officeDocument/2006/relationships/slide" Target="slides/slide156.xml"/><Relationship Id="rId59" Type="http://schemas.openxmlformats.org/officeDocument/2006/relationships/slide" Target="slides/slide56.xml"/><Relationship Id="rId154" Type="http://schemas.openxmlformats.org/officeDocument/2006/relationships/slide" Target="slides/slide151.xml"/><Relationship Id="rId58" Type="http://schemas.openxmlformats.org/officeDocument/2006/relationships/slide" Target="slides/slide55.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07" Type="http://schemas.openxmlformats.org/officeDocument/2006/relationships/slide" Target="slides/slide104.xml"/><Relationship Id="rId228" Type="http://schemas.openxmlformats.org/officeDocument/2006/relationships/slide" Target="slides/slide225.xml"/><Relationship Id="rId106" Type="http://schemas.openxmlformats.org/officeDocument/2006/relationships/slide" Target="slides/slide103.xml"/><Relationship Id="rId227" Type="http://schemas.openxmlformats.org/officeDocument/2006/relationships/slide" Target="slides/slide224.xml"/><Relationship Id="rId105" Type="http://schemas.openxmlformats.org/officeDocument/2006/relationships/slide" Target="slides/slide102.xml"/><Relationship Id="rId226" Type="http://schemas.openxmlformats.org/officeDocument/2006/relationships/slide" Target="slides/slide223.xml"/><Relationship Id="rId104" Type="http://schemas.openxmlformats.org/officeDocument/2006/relationships/slide" Target="slides/slide101.xml"/><Relationship Id="rId225" Type="http://schemas.openxmlformats.org/officeDocument/2006/relationships/slide" Target="slides/slide222.xml"/><Relationship Id="rId109" Type="http://schemas.openxmlformats.org/officeDocument/2006/relationships/slide" Target="slides/slide106.xml"/><Relationship Id="rId108" Type="http://schemas.openxmlformats.org/officeDocument/2006/relationships/slide" Target="slides/slide105.xml"/><Relationship Id="rId229" Type="http://schemas.openxmlformats.org/officeDocument/2006/relationships/slide" Target="slides/slide226.xml"/><Relationship Id="rId220" Type="http://schemas.openxmlformats.org/officeDocument/2006/relationships/slide" Target="slides/slide217.xml"/><Relationship Id="rId103" Type="http://schemas.openxmlformats.org/officeDocument/2006/relationships/slide" Target="slides/slide100.xml"/><Relationship Id="rId224" Type="http://schemas.openxmlformats.org/officeDocument/2006/relationships/slide" Target="slides/slide221.xml"/><Relationship Id="rId102" Type="http://schemas.openxmlformats.org/officeDocument/2006/relationships/slide" Target="slides/slide99.xml"/><Relationship Id="rId223" Type="http://schemas.openxmlformats.org/officeDocument/2006/relationships/slide" Target="slides/slide220.xml"/><Relationship Id="rId101" Type="http://schemas.openxmlformats.org/officeDocument/2006/relationships/slide" Target="slides/slide98.xml"/><Relationship Id="rId222" Type="http://schemas.openxmlformats.org/officeDocument/2006/relationships/slide" Target="slides/slide219.xml"/><Relationship Id="rId100" Type="http://schemas.openxmlformats.org/officeDocument/2006/relationships/slide" Target="slides/slide97.xml"/><Relationship Id="rId221" Type="http://schemas.openxmlformats.org/officeDocument/2006/relationships/slide" Target="slides/slide218.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9" Type="http://schemas.openxmlformats.org/officeDocument/2006/relationships/slide" Target="slides/slide216.xml"/><Relationship Id="rId218" Type="http://schemas.openxmlformats.org/officeDocument/2006/relationships/slide" Target="slides/slide215.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129" Type="http://schemas.openxmlformats.org/officeDocument/2006/relationships/slide" Target="slides/slide126.xml"/><Relationship Id="rId128" Type="http://schemas.openxmlformats.org/officeDocument/2006/relationships/slide" Target="slides/slide125.xml"/><Relationship Id="rId249" Type="http://schemas.openxmlformats.org/officeDocument/2006/relationships/slide" Target="slides/slide246.xml"/><Relationship Id="rId127" Type="http://schemas.openxmlformats.org/officeDocument/2006/relationships/slide" Target="slides/slide124.xml"/><Relationship Id="rId248" Type="http://schemas.openxmlformats.org/officeDocument/2006/relationships/slide" Target="slides/slide245.xml"/><Relationship Id="rId126" Type="http://schemas.openxmlformats.org/officeDocument/2006/relationships/slide" Target="slides/slide123.xml"/><Relationship Id="rId247" Type="http://schemas.openxmlformats.org/officeDocument/2006/relationships/slide" Target="slides/slide244.xml"/><Relationship Id="rId121" Type="http://schemas.openxmlformats.org/officeDocument/2006/relationships/slide" Target="slides/slide118.xml"/><Relationship Id="rId242" Type="http://schemas.openxmlformats.org/officeDocument/2006/relationships/slide" Target="slides/slide239.xml"/><Relationship Id="rId120" Type="http://schemas.openxmlformats.org/officeDocument/2006/relationships/slide" Target="slides/slide117.xml"/><Relationship Id="rId241" Type="http://schemas.openxmlformats.org/officeDocument/2006/relationships/slide" Target="slides/slide238.xml"/><Relationship Id="rId240" Type="http://schemas.openxmlformats.org/officeDocument/2006/relationships/slide" Target="slides/slide237.xml"/><Relationship Id="rId125" Type="http://schemas.openxmlformats.org/officeDocument/2006/relationships/slide" Target="slides/slide122.xml"/><Relationship Id="rId246" Type="http://schemas.openxmlformats.org/officeDocument/2006/relationships/slide" Target="slides/slide243.xml"/><Relationship Id="rId124" Type="http://schemas.openxmlformats.org/officeDocument/2006/relationships/slide" Target="slides/slide121.xml"/><Relationship Id="rId245" Type="http://schemas.openxmlformats.org/officeDocument/2006/relationships/slide" Target="slides/slide242.xml"/><Relationship Id="rId123" Type="http://schemas.openxmlformats.org/officeDocument/2006/relationships/slide" Target="slides/slide120.xml"/><Relationship Id="rId244" Type="http://schemas.openxmlformats.org/officeDocument/2006/relationships/slide" Target="slides/slide241.xml"/><Relationship Id="rId122" Type="http://schemas.openxmlformats.org/officeDocument/2006/relationships/slide" Target="slides/slide119.xml"/><Relationship Id="rId243" Type="http://schemas.openxmlformats.org/officeDocument/2006/relationships/slide" Target="slides/slide240.xml"/><Relationship Id="rId95" Type="http://schemas.openxmlformats.org/officeDocument/2006/relationships/slide" Target="slides/slide92.xml"/><Relationship Id="rId94" Type="http://schemas.openxmlformats.org/officeDocument/2006/relationships/slide" Target="slides/slide91.xml"/><Relationship Id="rId97" Type="http://schemas.openxmlformats.org/officeDocument/2006/relationships/slide" Target="slides/slide94.xml"/><Relationship Id="rId96" Type="http://schemas.openxmlformats.org/officeDocument/2006/relationships/slide" Target="slides/slide93.xml"/><Relationship Id="rId99" Type="http://schemas.openxmlformats.org/officeDocument/2006/relationships/slide" Target="slides/slide96.xml"/><Relationship Id="rId98" Type="http://schemas.openxmlformats.org/officeDocument/2006/relationships/slide" Target="slides/slide95.xml"/><Relationship Id="rId91" Type="http://schemas.openxmlformats.org/officeDocument/2006/relationships/slide" Target="slides/slide88.xml"/><Relationship Id="rId90" Type="http://schemas.openxmlformats.org/officeDocument/2006/relationships/slide" Target="slides/slide87.xml"/><Relationship Id="rId93" Type="http://schemas.openxmlformats.org/officeDocument/2006/relationships/slide" Target="slides/slide90.xml"/><Relationship Id="rId92" Type="http://schemas.openxmlformats.org/officeDocument/2006/relationships/slide" Target="slides/slide89.xml"/><Relationship Id="rId118" Type="http://schemas.openxmlformats.org/officeDocument/2006/relationships/slide" Target="slides/slide115.xml"/><Relationship Id="rId239" Type="http://schemas.openxmlformats.org/officeDocument/2006/relationships/slide" Target="slides/slide236.xml"/><Relationship Id="rId117" Type="http://schemas.openxmlformats.org/officeDocument/2006/relationships/slide" Target="slides/slide114.xml"/><Relationship Id="rId238" Type="http://schemas.openxmlformats.org/officeDocument/2006/relationships/slide" Target="slides/slide235.xml"/><Relationship Id="rId116" Type="http://schemas.openxmlformats.org/officeDocument/2006/relationships/slide" Target="slides/slide113.xml"/><Relationship Id="rId237" Type="http://schemas.openxmlformats.org/officeDocument/2006/relationships/slide" Target="slides/slide234.xml"/><Relationship Id="rId115" Type="http://schemas.openxmlformats.org/officeDocument/2006/relationships/slide" Target="slides/slide112.xml"/><Relationship Id="rId236" Type="http://schemas.openxmlformats.org/officeDocument/2006/relationships/slide" Target="slides/slide233.xml"/><Relationship Id="rId119" Type="http://schemas.openxmlformats.org/officeDocument/2006/relationships/slide" Target="slides/slide116.xml"/><Relationship Id="rId110" Type="http://schemas.openxmlformats.org/officeDocument/2006/relationships/slide" Target="slides/slide107.xml"/><Relationship Id="rId231" Type="http://schemas.openxmlformats.org/officeDocument/2006/relationships/slide" Target="slides/slide228.xml"/><Relationship Id="rId230" Type="http://schemas.openxmlformats.org/officeDocument/2006/relationships/slide" Target="slides/slide227.xml"/><Relationship Id="rId114" Type="http://schemas.openxmlformats.org/officeDocument/2006/relationships/slide" Target="slides/slide111.xml"/><Relationship Id="rId235" Type="http://schemas.openxmlformats.org/officeDocument/2006/relationships/slide" Target="slides/slide232.xml"/><Relationship Id="rId113" Type="http://schemas.openxmlformats.org/officeDocument/2006/relationships/slide" Target="slides/slide110.xml"/><Relationship Id="rId234" Type="http://schemas.openxmlformats.org/officeDocument/2006/relationships/slide" Target="slides/slide231.xml"/><Relationship Id="rId112" Type="http://schemas.openxmlformats.org/officeDocument/2006/relationships/slide" Target="slides/slide109.xml"/><Relationship Id="rId233" Type="http://schemas.openxmlformats.org/officeDocument/2006/relationships/slide" Target="slides/slide230.xml"/><Relationship Id="rId111" Type="http://schemas.openxmlformats.org/officeDocument/2006/relationships/slide" Target="slides/slide108.xml"/><Relationship Id="rId232" Type="http://schemas.openxmlformats.org/officeDocument/2006/relationships/slide" Target="slides/slide229.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89E6073A-42CF-4216-8DB6-BCD485FB660A}" type="datetimeFigureOut">
              <a:rPr lang="en-IN" smtClean="0"/>
              <a:t>10-11-2021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50BBE1D-FB96-4EF3-9375-3F4C568E291D}" type="slidenum">
              <a:rPr lang="en-IN" smtClean="0"/>
              <a:t>‹#›</a:t>
            </a:fld>
            <a:endParaRPr lang="en-IN"/>
          </a:p>
        </p:txBody>
      </p:sp>
    </p:spTree>
    <p:extLst>
      <p:ext uri="{BB962C8B-B14F-4D97-AF65-F5344CB8AC3E}">
        <p14:creationId xmlns:p14="http://schemas.microsoft.com/office/powerpoint/2010/main" val="798255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9E6073A-42CF-4216-8DB6-BCD485FB660A}" type="datetimeFigureOut">
              <a:rPr lang="en-IN" smtClean="0"/>
              <a:t>10-11-2021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50BBE1D-FB96-4EF3-9375-3F4C568E291D}" type="slidenum">
              <a:rPr lang="en-IN" smtClean="0"/>
              <a:t>‹#›</a:t>
            </a:fld>
            <a:endParaRPr lang="en-IN"/>
          </a:p>
        </p:txBody>
      </p:sp>
    </p:spTree>
    <p:extLst>
      <p:ext uri="{BB962C8B-B14F-4D97-AF65-F5344CB8AC3E}">
        <p14:creationId xmlns:p14="http://schemas.microsoft.com/office/powerpoint/2010/main" val="4152673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9E6073A-42CF-4216-8DB6-BCD485FB660A}" type="datetimeFigureOut">
              <a:rPr lang="en-IN" smtClean="0"/>
              <a:t>10-11-2021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50BBE1D-FB96-4EF3-9375-3F4C568E291D}" type="slidenum">
              <a:rPr lang="en-IN" smtClean="0"/>
              <a:t>‹#›</a:t>
            </a:fld>
            <a:endParaRPr lang="en-IN"/>
          </a:p>
        </p:txBody>
      </p:sp>
    </p:spTree>
    <p:extLst>
      <p:ext uri="{BB962C8B-B14F-4D97-AF65-F5344CB8AC3E}">
        <p14:creationId xmlns:p14="http://schemas.microsoft.com/office/powerpoint/2010/main" val="26478632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277813"/>
            <a:ext cx="10363200" cy="1143000"/>
          </a:xfrm>
        </p:spPr>
        <p:txBody>
          <a:bodyPr/>
          <a:lstStyle/>
          <a:p>
            <a:r>
              <a:rPr lang="en-US"/>
              <a:t>Click to edit Master title style</a:t>
            </a:r>
            <a:endParaRPr lang="en-IN"/>
          </a:p>
        </p:txBody>
      </p:sp>
      <p:sp>
        <p:nvSpPr>
          <p:cNvPr id="3" name="Text Placeholder 2"/>
          <p:cNvSpPr>
            <a:spLocks noGrp="1"/>
          </p:cNvSpPr>
          <p:nvPr>
            <p:ph type="body" sz="half" idx="1"/>
          </p:nvPr>
        </p:nvSpPr>
        <p:spPr>
          <a:xfrm>
            <a:off x="1219200" y="1600201"/>
            <a:ext cx="50800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502400" y="1600201"/>
            <a:ext cx="50800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1219200" y="6251575"/>
            <a:ext cx="2641600" cy="457200"/>
          </a:xfrm>
        </p:spPr>
        <p:txBody>
          <a:bodyPr/>
          <a:lstStyle>
            <a:lvl1pPr>
              <a:defRPr/>
            </a:lvl1pPr>
          </a:lstStyle>
          <a:p>
            <a:endParaRPr lang="en-US"/>
          </a:p>
        </p:txBody>
      </p:sp>
      <p:sp>
        <p:nvSpPr>
          <p:cNvPr id="6" name="Footer Placeholder 5"/>
          <p:cNvSpPr>
            <a:spLocks noGrp="1"/>
          </p:cNvSpPr>
          <p:nvPr>
            <p:ph type="ftr" sz="quarter" idx="11"/>
          </p:nvPr>
        </p:nvSpPr>
        <p:spPr>
          <a:xfrm>
            <a:off x="4470400" y="6248400"/>
            <a:ext cx="39624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9042400" y="6248400"/>
            <a:ext cx="2540000" cy="457200"/>
          </a:xfrm>
        </p:spPr>
        <p:txBody>
          <a:bodyPr/>
          <a:lstStyle>
            <a:lvl1pPr>
              <a:defRPr/>
            </a:lvl1pPr>
          </a:lstStyle>
          <a:p>
            <a:fld id="{8B039972-1A0A-4584-8EFC-28E376AE6F21}" type="slidenum">
              <a:rPr lang="en-US"/>
              <a:pPr/>
              <a:t>‹#›</a:t>
            </a:fld>
            <a:endParaRPr lang="en-US"/>
          </a:p>
        </p:txBody>
      </p:sp>
    </p:spTree>
    <p:extLst>
      <p:ext uri="{BB962C8B-B14F-4D97-AF65-F5344CB8AC3E}">
        <p14:creationId xmlns:p14="http://schemas.microsoft.com/office/powerpoint/2010/main" val="37056821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219200" y="277813"/>
            <a:ext cx="10363200" cy="1143000"/>
          </a:xfrm>
        </p:spPr>
        <p:txBody>
          <a:bodyPr/>
          <a:lstStyle/>
          <a:p>
            <a:r>
              <a:rPr lang="en-US"/>
              <a:t>Click to edit Master title style</a:t>
            </a:r>
            <a:endParaRPr lang="en-IN"/>
          </a:p>
        </p:txBody>
      </p:sp>
      <p:sp>
        <p:nvSpPr>
          <p:cNvPr id="3" name="Table Placeholder 2"/>
          <p:cNvSpPr>
            <a:spLocks noGrp="1"/>
          </p:cNvSpPr>
          <p:nvPr>
            <p:ph type="tbl" idx="1"/>
          </p:nvPr>
        </p:nvSpPr>
        <p:spPr>
          <a:xfrm>
            <a:off x="1219200" y="1600201"/>
            <a:ext cx="10363200" cy="4530725"/>
          </a:xfrm>
        </p:spPr>
        <p:txBody>
          <a:bodyPr/>
          <a:lstStyle/>
          <a:p>
            <a:endParaRPr lang="en-IN"/>
          </a:p>
        </p:txBody>
      </p:sp>
      <p:sp>
        <p:nvSpPr>
          <p:cNvPr id="4" name="Date Placeholder 3"/>
          <p:cNvSpPr>
            <a:spLocks noGrp="1"/>
          </p:cNvSpPr>
          <p:nvPr>
            <p:ph type="dt" sz="half" idx="10"/>
          </p:nvPr>
        </p:nvSpPr>
        <p:spPr>
          <a:xfrm>
            <a:off x="1219200" y="6251575"/>
            <a:ext cx="2641600" cy="457200"/>
          </a:xfrm>
        </p:spPr>
        <p:txBody>
          <a:bodyPr/>
          <a:lstStyle>
            <a:lvl1pPr>
              <a:defRPr/>
            </a:lvl1pPr>
          </a:lstStyle>
          <a:p>
            <a:endParaRPr lang="en-US"/>
          </a:p>
        </p:txBody>
      </p:sp>
      <p:sp>
        <p:nvSpPr>
          <p:cNvPr id="5" name="Footer Placeholder 4"/>
          <p:cNvSpPr>
            <a:spLocks noGrp="1"/>
          </p:cNvSpPr>
          <p:nvPr>
            <p:ph type="ftr" sz="quarter" idx="11"/>
          </p:nvPr>
        </p:nvSpPr>
        <p:spPr>
          <a:xfrm>
            <a:off x="4470400" y="6248400"/>
            <a:ext cx="3962400" cy="457200"/>
          </a:xfrm>
        </p:spPr>
        <p:txBody>
          <a:bodyPr/>
          <a:lstStyle>
            <a:lvl1pPr>
              <a:defRPr/>
            </a:lvl1pPr>
          </a:lstStyle>
          <a:p>
            <a:endParaRPr lang="en-US"/>
          </a:p>
        </p:txBody>
      </p:sp>
      <p:sp>
        <p:nvSpPr>
          <p:cNvPr id="6" name="Slide Number Placeholder 5"/>
          <p:cNvSpPr>
            <a:spLocks noGrp="1"/>
          </p:cNvSpPr>
          <p:nvPr>
            <p:ph type="sldNum" sz="quarter" idx="12"/>
          </p:nvPr>
        </p:nvSpPr>
        <p:spPr>
          <a:xfrm>
            <a:off x="9042400" y="6248400"/>
            <a:ext cx="2540000" cy="457200"/>
          </a:xfrm>
        </p:spPr>
        <p:txBody>
          <a:bodyPr/>
          <a:lstStyle>
            <a:lvl1pPr>
              <a:defRPr/>
            </a:lvl1pPr>
          </a:lstStyle>
          <a:p>
            <a:fld id="{322736C7-6075-40F2-BB4E-D7E4D0114826}" type="slidenum">
              <a:rPr lang="en-US"/>
              <a:pPr/>
              <a:t>‹#›</a:t>
            </a:fld>
            <a:endParaRPr lang="en-US"/>
          </a:p>
        </p:txBody>
      </p:sp>
    </p:spTree>
    <p:extLst>
      <p:ext uri="{BB962C8B-B14F-4D97-AF65-F5344CB8AC3E}">
        <p14:creationId xmlns:p14="http://schemas.microsoft.com/office/powerpoint/2010/main" val="4150765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9E6073A-42CF-4216-8DB6-BCD485FB660A}" type="datetimeFigureOut">
              <a:rPr lang="en-IN" smtClean="0"/>
              <a:t>10-11-2021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50BBE1D-FB96-4EF3-9375-3F4C568E291D}" type="slidenum">
              <a:rPr lang="en-IN" smtClean="0"/>
              <a:t>‹#›</a:t>
            </a:fld>
            <a:endParaRPr lang="en-IN"/>
          </a:p>
        </p:txBody>
      </p:sp>
    </p:spTree>
    <p:extLst>
      <p:ext uri="{BB962C8B-B14F-4D97-AF65-F5344CB8AC3E}">
        <p14:creationId xmlns:p14="http://schemas.microsoft.com/office/powerpoint/2010/main" val="2560439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E6073A-42CF-4216-8DB6-BCD485FB660A}" type="datetimeFigureOut">
              <a:rPr lang="en-IN" smtClean="0"/>
              <a:t>10-11-2021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50BBE1D-FB96-4EF3-9375-3F4C568E291D}" type="slidenum">
              <a:rPr lang="en-IN" smtClean="0"/>
              <a:t>‹#›</a:t>
            </a:fld>
            <a:endParaRPr lang="en-IN"/>
          </a:p>
        </p:txBody>
      </p:sp>
    </p:spTree>
    <p:extLst>
      <p:ext uri="{BB962C8B-B14F-4D97-AF65-F5344CB8AC3E}">
        <p14:creationId xmlns:p14="http://schemas.microsoft.com/office/powerpoint/2010/main" val="151990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89E6073A-42CF-4216-8DB6-BCD485FB660A}" type="datetimeFigureOut">
              <a:rPr lang="en-IN" smtClean="0"/>
              <a:t>10-11-2021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50BBE1D-FB96-4EF3-9375-3F4C568E291D}" type="slidenum">
              <a:rPr lang="en-IN" smtClean="0"/>
              <a:t>‹#›</a:t>
            </a:fld>
            <a:endParaRPr lang="en-IN"/>
          </a:p>
        </p:txBody>
      </p:sp>
    </p:spTree>
    <p:extLst>
      <p:ext uri="{BB962C8B-B14F-4D97-AF65-F5344CB8AC3E}">
        <p14:creationId xmlns:p14="http://schemas.microsoft.com/office/powerpoint/2010/main" val="2526892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89E6073A-42CF-4216-8DB6-BCD485FB660A}" type="datetimeFigureOut">
              <a:rPr lang="en-IN" smtClean="0"/>
              <a:t>10-11-2021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50BBE1D-FB96-4EF3-9375-3F4C568E291D}" type="slidenum">
              <a:rPr lang="en-IN" smtClean="0"/>
              <a:t>‹#›</a:t>
            </a:fld>
            <a:endParaRPr lang="en-IN"/>
          </a:p>
        </p:txBody>
      </p:sp>
    </p:spTree>
    <p:extLst>
      <p:ext uri="{BB962C8B-B14F-4D97-AF65-F5344CB8AC3E}">
        <p14:creationId xmlns:p14="http://schemas.microsoft.com/office/powerpoint/2010/main" val="1553242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89E6073A-42CF-4216-8DB6-BCD485FB660A}" type="datetimeFigureOut">
              <a:rPr lang="en-IN" smtClean="0"/>
              <a:t>10-11-2021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50BBE1D-FB96-4EF3-9375-3F4C568E291D}" type="slidenum">
              <a:rPr lang="en-IN" smtClean="0"/>
              <a:t>‹#›</a:t>
            </a:fld>
            <a:endParaRPr lang="en-IN"/>
          </a:p>
        </p:txBody>
      </p:sp>
    </p:spTree>
    <p:extLst>
      <p:ext uri="{BB962C8B-B14F-4D97-AF65-F5344CB8AC3E}">
        <p14:creationId xmlns:p14="http://schemas.microsoft.com/office/powerpoint/2010/main" val="3205023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E6073A-42CF-4216-8DB6-BCD485FB660A}" type="datetimeFigureOut">
              <a:rPr lang="en-IN" smtClean="0"/>
              <a:t>10-11-2021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50BBE1D-FB96-4EF3-9375-3F4C568E291D}" type="slidenum">
              <a:rPr lang="en-IN" smtClean="0"/>
              <a:t>‹#›</a:t>
            </a:fld>
            <a:endParaRPr lang="en-IN"/>
          </a:p>
        </p:txBody>
      </p:sp>
    </p:spTree>
    <p:extLst>
      <p:ext uri="{BB962C8B-B14F-4D97-AF65-F5344CB8AC3E}">
        <p14:creationId xmlns:p14="http://schemas.microsoft.com/office/powerpoint/2010/main" val="1969722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E6073A-42CF-4216-8DB6-BCD485FB660A}" type="datetimeFigureOut">
              <a:rPr lang="en-IN" smtClean="0"/>
              <a:t>10-11-2021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50BBE1D-FB96-4EF3-9375-3F4C568E291D}" type="slidenum">
              <a:rPr lang="en-IN" smtClean="0"/>
              <a:t>‹#›</a:t>
            </a:fld>
            <a:endParaRPr lang="en-IN"/>
          </a:p>
        </p:txBody>
      </p:sp>
    </p:spTree>
    <p:extLst>
      <p:ext uri="{BB962C8B-B14F-4D97-AF65-F5344CB8AC3E}">
        <p14:creationId xmlns:p14="http://schemas.microsoft.com/office/powerpoint/2010/main" val="718299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E6073A-42CF-4216-8DB6-BCD485FB660A}" type="datetimeFigureOut">
              <a:rPr lang="en-IN" smtClean="0"/>
              <a:t>10-11-2021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50BBE1D-FB96-4EF3-9375-3F4C568E291D}" type="slidenum">
              <a:rPr lang="en-IN" smtClean="0"/>
              <a:t>‹#›</a:t>
            </a:fld>
            <a:endParaRPr lang="en-IN"/>
          </a:p>
        </p:txBody>
      </p:sp>
    </p:spTree>
    <p:extLst>
      <p:ext uri="{BB962C8B-B14F-4D97-AF65-F5344CB8AC3E}">
        <p14:creationId xmlns:p14="http://schemas.microsoft.com/office/powerpoint/2010/main" val="2615768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E6073A-42CF-4216-8DB6-BCD485FB660A}" type="datetimeFigureOut">
              <a:rPr lang="en-IN" smtClean="0"/>
              <a:t>10-11-2021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0BBE1D-FB96-4EF3-9375-3F4C568E291D}" type="slidenum">
              <a:rPr lang="en-IN" smtClean="0"/>
              <a:t>‹#›</a:t>
            </a:fld>
            <a:endParaRPr lang="en-IN"/>
          </a:p>
        </p:txBody>
      </p:sp>
    </p:spTree>
    <p:extLst>
      <p:ext uri="{BB962C8B-B14F-4D97-AF65-F5344CB8AC3E}">
        <p14:creationId xmlns:p14="http://schemas.microsoft.com/office/powerpoint/2010/main" val="19723865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hyperlink" Target="http://sine.ni.com/nips/cds/view/p/lang/en/nid/213176" TargetMode="Externa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hyperlink" Target="http://sine.ni.com/nips/cds/view/p/lang/en/nid/213178" TargetMode="Externa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hyperlink" Target="http://sine.ni.com/nips/cds/view/p/lang/en/nid/213177" TargetMode="Externa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hyperlink" Target="http://sine.ni.com/nips/cds/view/p/lang/en/nid/213176" TargetMode="Externa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instrumentationtools.com/ultrasonic-flowmeters-animation/"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958" name="Shape 893958"/>
        <p:cNvGrpSpPr/>
        <p:nvPr/>
      </p:nvGrpSpPr>
      <p:grpSpPr>
        <a:xfrm>
          <a:off x="0" y="0"/>
          <a:ext cx="0" cy="0"/>
          <a:chOff x="0" y="0"/>
          <a:chExt cx="0" cy="0"/>
        </a:xfrm>
      </p:grpSpPr>
      <p:sp>
        <p:nvSpPr>
          <p:cNvPr id="893959" name="Google Shape;893959;p1"/>
          <p:cNvSpPr txBox="1"/>
          <p:nvPr>
            <p:ph type="ctrTitle"/>
          </p:nvPr>
        </p:nvSpPr>
        <p:spPr>
          <a:xfrm>
            <a:off x="2058109" y="1470066"/>
            <a:ext cx="8106000" cy="20436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rgbClr val="1F3864"/>
              </a:buClr>
              <a:buSzPct val="100000"/>
              <a:buFont typeface="Times New Roman"/>
              <a:buNone/>
            </a:pPr>
            <a:br>
              <a:rPr lang="en-US" sz="2912">
                <a:solidFill>
                  <a:srgbClr val="1F3864"/>
                </a:solidFill>
                <a:latin typeface="Times New Roman"/>
                <a:ea typeface="Times New Roman"/>
                <a:cs typeface="Times New Roman"/>
                <a:sym typeface="Times New Roman"/>
              </a:rPr>
            </a:br>
            <a:br>
              <a:rPr lang="en-US" sz="2912">
                <a:solidFill>
                  <a:srgbClr val="1F3864"/>
                </a:solidFill>
                <a:latin typeface="Times New Roman"/>
                <a:ea typeface="Times New Roman"/>
                <a:cs typeface="Times New Roman"/>
                <a:sym typeface="Times New Roman"/>
              </a:rPr>
            </a:br>
            <a:br>
              <a:rPr lang="en-US" sz="2912">
                <a:solidFill>
                  <a:srgbClr val="1F3864"/>
                </a:solidFill>
                <a:latin typeface="Times New Roman"/>
                <a:ea typeface="Times New Roman"/>
                <a:cs typeface="Times New Roman"/>
                <a:sym typeface="Times New Roman"/>
              </a:rPr>
            </a:br>
            <a:br>
              <a:rPr lang="en-US" sz="2912">
                <a:solidFill>
                  <a:srgbClr val="1F3864"/>
                </a:solidFill>
                <a:latin typeface="Times New Roman"/>
                <a:ea typeface="Times New Roman"/>
                <a:cs typeface="Times New Roman"/>
                <a:sym typeface="Times New Roman"/>
              </a:rPr>
            </a:br>
            <a:br>
              <a:rPr lang="en-US" sz="2912">
                <a:solidFill>
                  <a:srgbClr val="1F3864"/>
                </a:solidFill>
                <a:latin typeface="Times New Roman"/>
                <a:ea typeface="Times New Roman"/>
                <a:cs typeface="Times New Roman"/>
                <a:sym typeface="Times New Roman"/>
              </a:rPr>
            </a:br>
            <a:br>
              <a:rPr lang="en-US" sz="2912">
                <a:solidFill>
                  <a:srgbClr val="1F3864"/>
                </a:solidFill>
                <a:latin typeface="Times New Roman"/>
                <a:ea typeface="Times New Roman"/>
                <a:cs typeface="Times New Roman"/>
                <a:sym typeface="Times New Roman"/>
              </a:rPr>
            </a:br>
            <a:br>
              <a:rPr lang="en-US" sz="2912">
                <a:solidFill>
                  <a:srgbClr val="1F3864"/>
                </a:solidFill>
                <a:latin typeface="Times New Roman"/>
                <a:ea typeface="Times New Roman"/>
                <a:cs typeface="Times New Roman"/>
                <a:sym typeface="Times New Roman"/>
              </a:rPr>
            </a:br>
            <a:br>
              <a:rPr lang="en-US" sz="2912">
                <a:solidFill>
                  <a:srgbClr val="1F3864"/>
                </a:solidFill>
                <a:latin typeface="Times New Roman"/>
                <a:ea typeface="Times New Roman"/>
                <a:cs typeface="Times New Roman"/>
                <a:sym typeface="Times New Roman"/>
              </a:rPr>
            </a:br>
            <a:r>
              <a:rPr lang="en-US" sz="2912">
                <a:solidFill>
                  <a:srgbClr val="1F3864"/>
                </a:solidFill>
                <a:latin typeface="Times New Roman"/>
                <a:ea typeface="Times New Roman"/>
                <a:cs typeface="Times New Roman"/>
                <a:sym typeface="Times New Roman"/>
              </a:rPr>
              <a:t> </a:t>
            </a:r>
            <a:br>
              <a:rPr lang="en-US" sz="2912">
                <a:solidFill>
                  <a:srgbClr val="1F3864"/>
                </a:solidFill>
                <a:latin typeface="Times New Roman"/>
                <a:ea typeface="Times New Roman"/>
                <a:cs typeface="Times New Roman"/>
                <a:sym typeface="Times New Roman"/>
              </a:rPr>
            </a:br>
            <a:r>
              <a:rPr lang="en-US" sz="2912">
                <a:solidFill>
                  <a:srgbClr val="1F3864"/>
                </a:solidFill>
                <a:latin typeface="Times New Roman"/>
                <a:ea typeface="Times New Roman"/>
                <a:cs typeface="Times New Roman"/>
                <a:sym typeface="Times New Roman"/>
              </a:rPr>
              <a:t>18ECO133T</a:t>
            </a:r>
            <a:br>
              <a:rPr lang="en-US" sz="2912">
                <a:solidFill>
                  <a:srgbClr val="1F3864"/>
                </a:solidFill>
                <a:latin typeface="Times New Roman"/>
                <a:ea typeface="Times New Roman"/>
                <a:cs typeface="Times New Roman"/>
                <a:sym typeface="Times New Roman"/>
              </a:rPr>
            </a:br>
            <a:r>
              <a:rPr lang="en-US" sz="5912">
                <a:solidFill>
                  <a:srgbClr val="1F3864"/>
                </a:solidFill>
                <a:latin typeface="Times New Roman"/>
                <a:ea typeface="Times New Roman"/>
                <a:cs typeface="Times New Roman"/>
                <a:sym typeface="Times New Roman"/>
              </a:rPr>
              <a:t>Sensors and Transducers</a:t>
            </a:r>
            <a:br>
              <a:rPr lang="en-US" sz="5912">
                <a:solidFill>
                  <a:srgbClr val="1F3864"/>
                </a:solidFill>
                <a:latin typeface="Times New Roman"/>
                <a:ea typeface="Times New Roman"/>
                <a:cs typeface="Times New Roman"/>
                <a:sym typeface="Times New Roman"/>
              </a:rPr>
            </a:br>
            <a:r>
              <a:rPr lang="en-US" sz="5912">
                <a:solidFill>
                  <a:srgbClr val="1F3864"/>
                </a:solidFill>
                <a:latin typeface="Times New Roman"/>
                <a:ea typeface="Times New Roman"/>
                <a:cs typeface="Times New Roman"/>
                <a:sym typeface="Times New Roman"/>
              </a:rPr>
              <a:t>3 Credit Course</a:t>
            </a:r>
            <a:br>
              <a:rPr lang="en-US" sz="2912">
                <a:solidFill>
                  <a:srgbClr val="1F3864"/>
                </a:solidFill>
                <a:latin typeface="Times New Roman"/>
                <a:ea typeface="Times New Roman"/>
                <a:cs typeface="Times New Roman"/>
                <a:sym typeface="Times New Roman"/>
              </a:rPr>
            </a:br>
            <a:r>
              <a:rPr lang="en-US" sz="2912">
                <a:solidFill>
                  <a:srgbClr val="1F3864"/>
                </a:solidFill>
                <a:latin typeface="Times New Roman"/>
                <a:ea typeface="Times New Roman"/>
                <a:cs typeface="Times New Roman"/>
                <a:sym typeface="Times New Roman"/>
              </a:rPr>
              <a:t>UNIT V</a:t>
            </a:r>
            <a:br>
              <a:rPr lang="en-US" sz="2912">
                <a:solidFill>
                  <a:srgbClr val="1F3864"/>
                </a:solidFill>
                <a:latin typeface="Times New Roman"/>
                <a:ea typeface="Times New Roman"/>
                <a:cs typeface="Times New Roman"/>
                <a:sym typeface="Times New Roman"/>
              </a:rPr>
            </a:br>
            <a:endParaRPr sz="2912">
              <a:solidFill>
                <a:srgbClr val="1F3864"/>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F63FF5A-B9E2-4989-825C-C62CD37CBB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8930" y="226926"/>
            <a:ext cx="3605572" cy="664962"/>
          </a:xfrm>
        </p:spPr>
        <p:txBody>
          <a:bodyPr>
            <a:normAutofit/>
          </a:bodyPr>
          <a:lstStyle/>
          <a:p>
            <a:r>
              <a:rPr lang="en-US" sz="3700" dirty="0" err="1">
                <a:latin typeface="Algerian" panose="04020705040A02060702" pitchFamily="82" charset="0"/>
              </a:rPr>
              <a:t>venturimeter</a:t>
            </a:r>
            <a:endParaRPr lang="en-IN" sz="3700" dirty="0">
              <a:latin typeface="Algerian" panose="04020705040A02060702" pitchFamily="82" charset="0"/>
            </a:endParaRPr>
          </a:p>
        </p:txBody>
      </p:sp>
      <p:sp>
        <p:nvSpPr>
          <p:cNvPr id="3" name="Content Placeholder 2"/>
          <p:cNvSpPr>
            <a:spLocks noGrp="1"/>
          </p:cNvSpPr>
          <p:nvPr>
            <p:ph idx="1"/>
          </p:nvPr>
        </p:nvSpPr>
        <p:spPr>
          <a:xfrm>
            <a:off x="648931" y="1118814"/>
            <a:ext cx="3605571" cy="5512260"/>
          </a:xfrm>
        </p:spPr>
        <p:txBody>
          <a:bodyPr>
            <a:normAutofit lnSpcReduction="10000"/>
          </a:bodyPr>
          <a:lstStyle/>
          <a:p>
            <a:pPr algn="just"/>
            <a:r>
              <a:rPr lang="en-US" sz="2000" dirty="0">
                <a:latin typeface="Times New Roman" panose="02020603050405020304" pitchFamily="18" charset="0"/>
                <a:cs typeface="Times New Roman" panose="02020603050405020304" pitchFamily="18" charset="0"/>
              </a:rPr>
              <a:t>The construction of a </a:t>
            </a:r>
            <a:r>
              <a:rPr lang="en-US" sz="2000" dirty="0" err="1">
                <a:latin typeface="Times New Roman" panose="02020603050405020304" pitchFamily="18" charset="0"/>
                <a:cs typeface="Times New Roman" panose="02020603050405020304" pitchFamily="18" charset="0"/>
              </a:rPr>
              <a:t>venturimeter</a:t>
            </a:r>
            <a:r>
              <a:rPr lang="en-US" sz="2000" dirty="0">
                <a:latin typeface="Times New Roman" panose="02020603050405020304" pitchFamily="18" charset="0"/>
                <a:cs typeface="Times New Roman" panose="02020603050405020304" pitchFamily="18" charset="0"/>
              </a:rPr>
              <a:t> is shown in figure. Here it is so designed that the change in the flow path is gradual.</a:t>
            </a:r>
          </a:p>
          <a:p>
            <a:pPr algn="just"/>
            <a:r>
              <a:rPr lang="en-US" sz="2000" dirty="0">
                <a:latin typeface="Times New Roman" panose="02020603050405020304" pitchFamily="18" charset="0"/>
                <a:cs typeface="Times New Roman" panose="02020603050405020304" pitchFamily="18" charset="0"/>
              </a:rPr>
              <a:t>Flow nozzle is a compromise between orifice plate and </a:t>
            </a:r>
            <a:r>
              <a:rPr lang="en-US" sz="2000" dirty="0" err="1">
                <a:latin typeface="Times New Roman" panose="02020603050405020304" pitchFamily="18" charset="0"/>
                <a:cs typeface="Times New Roman" panose="02020603050405020304" pitchFamily="18" charset="0"/>
              </a:rPr>
              <a:t>venturimeter</a:t>
            </a:r>
            <a:r>
              <a:rPr lang="en-US" sz="2000" dirty="0">
                <a:latin typeface="Times New Roman" panose="02020603050405020304" pitchFamily="18" charset="0"/>
                <a:cs typeface="Times New Roman" panose="02020603050405020304" pitchFamily="18" charset="0"/>
              </a:rPr>
              <a:t>. </a:t>
            </a:r>
          </a:p>
          <a:p>
            <a:pPr algn="just"/>
            <a:r>
              <a:rPr lang="en-US" sz="2000" dirty="0">
                <a:latin typeface="Times New Roman" panose="02020603050405020304" pitchFamily="18" charset="0"/>
                <a:cs typeface="Times New Roman" panose="02020603050405020304" pitchFamily="18" charset="0"/>
              </a:rPr>
              <a:t>As a result, there is no permanent pressure drop in the flow path. The discharge coefficient Cd varies between 0.95 and 0.98. The construction also provides high mechanical strength for the meter. </a:t>
            </a:r>
          </a:p>
          <a:p>
            <a:pPr algn="just"/>
            <a:r>
              <a:rPr lang="en-US" sz="2000" dirty="0">
                <a:latin typeface="Times New Roman" panose="02020603050405020304" pitchFamily="18" charset="0"/>
                <a:cs typeface="Times New Roman" panose="02020603050405020304" pitchFamily="18" charset="0"/>
              </a:rPr>
              <a:t>However, the major disadvantage is the high cost of the meter. </a:t>
            </a:r>
          </a:p>
        </p:txBody>
      </p:sp>
      <p:sp>
        <p:nvSpPr>
          <p:cNvPr id="18" name="Rectangle 17">
            <a:extLst>
              <a:ext uri="{FF2B5EF4-FFF2-40B4-BE49-F238E27FC236}">
                <a16:creationId xmlns:a16="http://schemas.microsoft.com/office/drawing/2014/main" id="{577D1452-F0B7-431E-9A24-D3F7103D8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20">
            <a:extLst>
              <a:ext uri="{FF2B5EF4-FFF2-40B4-BE49-F238E27FC236}">
                <a16:creationId xmlns:a16="http://schemas.microsoft.com/office/drawing/2014/main" id="{A660F4F9-5DF5-4F15-BE6A-CD8648BB1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8267" y="559407"/>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98BB1A9-7274-4183-9F61-BC4AE2233485}"/>
              </a:ext>
            </a:extLst>
          </p:cNvPr>
          <p:cNvPicPr>
            <a:picLocks noChangeAspect="1"/>
          </p:cNvPicPr>
          <p:nvPr/>
        </p:nvPicPr>
        <p:blipFill rotWithShape="1">
          <a:blip r:embed="rId2"/>
          <a:srcRect r="2514"/>
          <a:stretch/>
        </p:blipFill>
        <p:spPr>
          <a:xfrm>
            <a:off x="5283708" y="722376"/>
            <a:ext cx="6263640" cy="5413248"/>
          </a:xfrm>
          <a:prstGeom prst="rect">
            <a:avLst/>
          </a:prstGeom>
          <a:effectLst/>
        </p:spPr>
      </p:pic>
    </p:spTree>
    <p:extLst>
      <p:ext uri="{BB962C8B-B14F-4D97-AF65-F5344CB8AC3E}">
        <p14:creationId xmlns:p14="http://schemas.microsoft.com/office/powerpoint/2010/main" val="5612774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CE940A0-B2ED-4CE0-A67F-31C9456BC75B}"/>
              </a:ext>
            </a:extLst>
          </p:cNvPr>
          <p:cNvPicPr>
            <a:picLocks noGrp="1" noChangeAspect="1"/>
          </p:cNvPicPr>
          <p:nvPr>
            <p:ph idx="1"/>
          </p:nvPr>
        </p:nvPicPr>
        <p:blipFill rotWithShape="1">
          <a:blip r:embed="rId2"/>
          <a:srcRect r="9162"/>
          <a:stretch/>
        </p:blipFill>
        <p:spPr>
          <a:xfrm>
            <a:off x="397565" y="386999"/>
            <a:ext cx="10707757" cy="6274345"/>
          </a:xfrm>
          <a:prstGeom prst="rect">
            <a:avLst/>
          </a:prstGeom>
        </p:spPr>
      </p:pic>
    </p:spTree>
    <p:extLst>
      <p:ext uri="{BB962C8B-B14F-4D97-AF65-F5344CB8AC3E}">
        <p14:creationId xmlns:p14="http://schemas.microsoft.com/office/powerpoint/2010/main" val="40668131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38B6380-63A8-4146-A3F6-3D2FC4B6CE71}"/>
              </a:ext>
            </a:extLst>
          </p:cNvPr>
          <p:cNvPicPr>
            <a:picLocks noGrp="1" noChangeAspect="1"/>
          </p:cNvPicPr>
          <p:nvPr>
            <p:ph idx="1"/>
          </p:nvPr>
        </p:nvPicPr>
        <p:blipFill rotWithShape="1">
          <a:blip r:embed="rId2"/>
          <a:srcRect r="11576"/>
          <a:stretch/>
        </p:blipFill>
        <p:spPr>
          <a:xfrm>
            <a:off x="596348" y="593742"/>
            <a:ext cx="11131826" cy="5868000"/>
          </a:xfrm>
          <a:prstGeom prst="rect">
            <a:avLst/>
          </a:prstGeom>
        </p:spPr>
      </p:pic>
    </p:spTree>
    <p:extLst>
      <p:ext uri="{BB962C8B-B14F-4D97-AF65-F5344CB8AC3E}">
        <p14:creationId xmlns:p14="http://schemas.microsoft.com/office/powerpoint/2010/main" val="10206410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78C6C88-B93B-43D6-892A-AF8733566D0B}"/>
              </a:ext>
            </a:extLst>
          </p:cNvPr>
          <p:cNvPicPr>
            <a:picLocks noGrp="1" noChangeAspect="1"/>
          </p:cNvPicPr>
          <p:nvPr>
            <p:ph idx="1"/>
          </p:nvPr>
        </p:nvPicPr>
        <p:blipFill>
          <a:blip r:embed="rId2"/>
          <a:stretch>
            <a:fillRect/>
          </a:stretch>
        </p:blipFill>
        <p:spPr>
          <a:xfrm>
            <a:off x="1172818" y="526912"/>
            <a:ext cx="9846364" cy="4351338"/>
          </a:xfrm>
          <a:prstGeom prst="rect">
            <a:avLst/>
          </a:prstGeom>
        </p:spPr>
      </p:pic>
    </p:spTree>
    <p:extLst>
      <p:ext uri="{BB962C8B-B14F-4D97-AF65-F5344CB8AC3E}">
        <p14:creationId xmlns:p14="http://schemas.microsoft.com/office/powerpoint/2010/main" val="24249481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102E9D-EE1F-4CD2-9BB7-407F97833D9C}"/>
              </a:ext>
            </a:extLst>
          </p:cNvPr>
          <p:cNvPicPr>
            <a:picLocks noChangeAspect="1"/>
          </p:cNvPicPr>
          <p:nvPr/>
        </p:nvPicPr>
        <p:blipFill>
          <a:blip r:embed="rId2"/>
          <a:stretch>
            <a:fillRect/>
          </a:stretch>
        </p:blipFill>
        <p:spPr>
          <a:xfrm>
            <a:off x="821634" y="0"/>
            <a:ext cx="10310191" cy="6462391"/>
          </a:xfrm>
          <a:prstGeom prst="rect">
            <a:avLst/>
          </a:prstGeom>
        </p:spPr>
      </p:pic>
    </p:spTree>
    <p:extLst>
      <p:ext uri="{BB962C8B-B14F-4D97-AF65-F5344CB8AC3E}">
        <p14:creationId xmlns:p14="http://schemas.microsoft.com/office/powerpoint/2010/main" val="31034481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1. DIRECT METHOD&#10;This is the simplest method of measuring liquid level. In this&#10;method, the level of the liquid is measure...">
            <a:extLst>
              <a:ext uri="{FF2B5EF4-FFF2-40B4-BE49-F238E27FC236}">
                <a16:creationId xmlns:a16="http://schemas.microsoft.com/office/drawing/2014/main" id="{038B6A7D-FAB3-4FC0-9139-402DED6A99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852" y="93402"/>
            <a:ext cx="10482470" cy="6764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39862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A682BF-9FDB-4EBC-8D5E-79DA063A0643}"/>
              </a:ext>
            </a:extLst>
          </p:cNvPr>
          <p:cNvPicPr>
            <a:picLocks noChangeAspect="1"/>
          </p:cNvPicPr>
          <p:nvPr/>
        </p:nvPicPr>
        <p:blipFill>
          <a:blip r:embed="rId2"/>
          <a:stretch>
            <a:fillRect/>
          </a:stretch>
        </p:blipFill>
        <p:spPr>
          <a:xfrm>
            <a:off x="437322" y="369000"/>
            <a:ext cx="10972800" cy="6120000"/>
          </a:xfrm>
          <a:prstGeom prst="rect">
            <a:avLst/>
          </a:prstGeom>
        </p:spPr>
      </p:pic>
    </p:spTree>
    <p:extLst>
      <p:ext uri="{BB962C8B-B14F-4D97-AF65-F5344CB8AC3E}">
        <p14:creationId xmlns:p14="http://schemas.microsoft.com/office/powerpoint/2010/main" val="334437135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1A4ED9A-E62B-42DF-8A9F-991F0929CE13}"/>
              </a:ext>
            </a:extLst>
          </p:cNvPr>
          <p:cNvPicPr>
            <a:picLocks noGrp="1" noChangeAspect="1"/>
          </p:cNvPicPr>
          <p:nvPr>
            <p:ph idx="1"/>
          </p:nvPr>
        </p:nvPicPr>
        <p:blipFill>
          <a:blip r:embed="rId2"/>
          <a:stretch>
            <a:fillRect/>
          </a:stretch>
        </p:blipFill>
        <p:spPr>
          <a:xfrm>
            <a:off x="848139" y="523469"/>
            <a:ext cx="10349948" cy="5811062"/>
          </a:xfrm>
          <a:prstGeom prst="rect">
            <a:avLst/>
          </a:prstGeom>
        </p:spPr>
      </p:pic>
    </p:spTree>
    <p:extLst>
      <p:ext uri="{BB962C8B-B14F-4D97-AF65-F5344CB8AC3E}">
        <p14:creationId xmlns:p14="http://schemas.microsoft.com/office/powerpoint/2010/main" val="406519569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F745EAE-F521-4C9E-9ADB-A60E5E0B5C44}"/>
              </a:ext>
            </a:extLst>
          </p:cNvPr>
          <p:cNvPicPr>
            <a:picLocks noGrp="1" noChangeAspect="1"/>
          </p:cNvPicPr>
          <p:nvPr>
            <p:ph idx="1"/>
          </p:nvPr>
        </p:nvPicPr>
        <p:blipFill>
          <a:blip r:embed="rId2"/>
          <a:stretch>
            <a:fillRect/>
          </a:stretch>
        </p:blipFill>
        <p:spPr>
          <a:xfrm>
            <a:off x="371062" y="621000"/>
            <a:ext cx="11396868" cy="6084600"/>
          </a:xfrm>
          <a:prstGeom prst="rect">
            <a:avLst/>
          </a:prstGeom>
        </p:spPr>
      </p:pic>
    </p:spTree>
    <p:extLst>
      <p:ext uri="{BB962C8B-B14F-4D97-AF65-F5344CB8AC3E}">
        <p14:creationId xmlns:p14="http://schemas.microsoft.com/office/powerpoint/2010/main" val="136588723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0B62206-7FD9-4F4A-8482-BB639473EDB8}"/>
              </a:ext>
            </a:extLst>
          </p:cNvPr>
          <p:cNvPicPr>
            <a:picLocks noGrp="1" noChangeAspect="1"/>
          </p:cNvPicPr>
          <p:nvPr>
            <p:ph idx="1"/>
          </p:nvPr>
        </p:nvPicPr>
        <p:blipFill>
          <a:blip r:embed="rId2"/>
          <a:stretch>
            <a:fillRect/>
          </a:stretch>
        </p:blipFill>
        <p:spPr>
          <a:xfrm>
            <a:off x="556591" y="542934"/>
            <a:ext cx="10588487" cy="6156000"/>
          </a:xfrm>
          <a:prstGeom prst="rect">
            <a:avLst/>
          </a:prstGeom>
        </p:spPr>
      </p:pic>
    </p:spTree>
    <p:extLst>
      <p:ext uri="{BB962C8B-B14F-4D97-AF65-F5344CB8AC3E}">
        <p14:creationId xmlns:p14="http://schemas.microsoft.com/office/powerpoint/2010/main" val="54582616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2089A27-3AA2-43F4-8D9F-E8F772C1C7C5}"/>
              </a:ext>
            </a:extLst>
          </p:cNvPr>
          <p:cNvPicPr>
            <a:picLocks noGrp="1" noChangeAspect="1"/>
          </p:cNvPicPr>
          <p:nvPr>
            <p:ph idx="1"/>
          </p:nvPr>
        </p:nvPicPr>
        <p:blipFill>
          <a:blip r:embed="rId2"/>
          <a:stretch>
            <a:fillRect/>
          </a:stretch>
        </p:blipFill>
        <p:spPr>
          <a:xfrm>
            <a:off x="622852" y="369000"/>
            <a:ext cx="10880035" cy="6120000"/>
          </a:xfrm>
          <a:prstGeom prst="rect">
            <a:avLst/>
          </a:prstGeom>
        </p:spPr>
      </p:pic>
    </p:spTree>
    <p:extLst>
      <p:ext uri="{BB962C8B-B14F-4D97-AF65-F5344CB8AC3E}">
        <p14:creationId xmlns:p14="http://schemas.microsoft.com/office/powerpoint/2010/main" val="280881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latin typeface="Algerian" panose="04020705040A02060702" pitchFamily="82" charset="0"/>
              </a:rPr>
              <a:t>Rotameter</a:t>
            </a:r>
          </a:p>
        </p:txBody>
      </p:sp>
      <p:sp>
        <p:nvSpPr>
          <p:cNvPr id="3" name="Content Placeholder 2"/>
          <p:cNvSpPr>
            <a:spLocks noGrp="1"/>
          </p:cNvSpPr>
          <p:nvPr>
            <p:ph idx="1"/>
          </p:nvPr>
        </p:nvSpPr>
        <p:spPr/>
        <p:txBody>
          <a:bodyPr>
            <a:normAutofit lnSpcReduction="10000"/>
          </a:bodyPr>
          <a:lstStyle/>
          <a:p>
            <a:pPr algn="just"/>
            <a:r>
              <a:rPr lang="en-US" dirty="0">
                <a:latin typeface="Times New Roman" panose="02020603050405020304" pitchFamily="18" charset="0"/>
                <a:cs typeface="Times New Roman" panose="02020603050405020304" pitchFamily="18" charset="0"/>
              </a:rPr>
              <a:t>The </a:t>
            </a:r>
            <a:r>
              <a:rPr lang="en-US" dirty="0" err="1">
                <a:latin typeface="Times New Roman" panose="02020603050405020304" pitchFamily="18" charset="0"/>
                <a:cs typeface="Times New Roman" panose="02020603050405020304" pitchFamily="18" charset="0"/>
              </a:rPr>
              <a:t>orificemeter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Venturimeter</a:t>
            </a:r>
            <a:r>
              <a:rPr lang="en-US" dirty="0">
                <a:latin typeface="Times New Roman" panose="02020603050405020304" pitchFamily="18" charset="0"/>
                <a:cs typeface="Times New Roman" panose="02020603050405020304" pitchFamily="18" charset="0"/>
              </a:rPr>
              <a:t> and flow nozzle work on the principle of constant area variable pressure drop. Here the area of obstruction is constant, and the pressure drop changes with flow rate. </a:t>
            </a:r>
          </a:p>
          <a:p>
            <a:pPr algn="just"/>
            <a:r>
              <a:rPr lang="en-US" dirty="0">
                <a:latin typeface="Times New Roman" panose="02020603050405020304" pitchFamily="18" charset="0"/>
                <a:cs typeface="Times New Roman" panose="02020603050405020304" pitchFamily="18" charset="0"/>
              </a:rPr>
              <a:t>On the other hand </a:t>
            </a:r>
            <a:r>
              <a:rPr lang="en-US" dirty="0" err="1">
                <a:latin typeface="Times New Roman" panose="02020603050405020304" pitchFamily="18" charset="0"/>
                <a:cs typeface="Times New Roman" panose="02020603050405020304" pitchFamily="18" charset="0"/>
              </a:rPr>
              <a:t>Rotameter</a:t>
            </a:r>
            <a:r>
              <a:rPr lang="en-US" dirty="0">
                <a:latin typeface="Times New Roman" panose="02020603050405020304" pitchFamily="18" charset="0"/>
                <a:cs typeface="Times New Roman" panose="02020603050405020304" pitchFamily="18" charset="0"/>
              </a:rPr>
              <a:t> works as a constant pressure drop variable area meter. It can be only be used in a vertical pipeline. Its accuracy is also less (2%) compared to other types of flow meters. </a:t>
            </a:r>
          </a:p>
          <a:p>
            <a:pPr algn="just"/>
            <a:r>
              <a:rPr lang="en-US" dirty="0">
                <a:latin typeface="Times New Roman" panose="02020603050405020304" pitchFamily="18" charset="0"/>
                <a:cs typeface="Times New Roman" panose="02020603050405020304" pitchFamily="18" charset="0"/>
              </a:rPr>
              <a:t>But the major advantages of </a:t>
            </a:r>
            <a:r>
              <a:rPr lang="en-US" dirty="0" err="1">
                <a:latin typeface="Times New Roman" panose="02020603050405020304" pitchFamily="18" charset="0"/>
                <a:cs typeface="Times New Roman" panose="02020603050405020304" pitchFamily="18" charset="0"/>
              </a:rPr>
              <a:t>rotameter</a:t>
            </a:r>
            <a:r>
              <a:rPr lang="en-US" dirty="0">
                <a:latin typeface="Times New Roman" panose="02020603050405020304" pitchFamily="18" charset="0"/>
                <a:cs typeface="Times New Roman" panose="02020603050405020304" pitchFamily="18" charset="0"/>
              </a:rPr>
              <a:t> are, it is simple in construction, ready to install and the flow rate can be directly seen on a calibrated scale, without the help of any other device, e.g. differential pressure sensor etc. Moreover, it is useful for a wide range of variation of flow rates (10:1).</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442763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5DF909B-084F-4E96-BE4E-FF51B0495C56}"/>
              </a:ext>
            </a:extLst>
          </p:cNvPr>
          <p:cNvPicPr>
            <a:picLocks noGrp="1" noChangeAspect="1"/>
          </p:cNvPicPr>
          <p:nvPr>
            <p:ph idx="1"/>
          </p:nvPr>
        </p:nvPicPr>
        <p:blipFill>
          <a:blip r:embed="rId2"/>
          <a:stretch>
            <a:fillRect/>
          </a:stretch>
        </p:blipFill>
        <p:spPr>
          <a:xfrm>
            <a:off x="689113" y="459000"/>
            <a:ext cx="10787269" cy="5940000"/>
          </a:xfrm>
          <a:prstGeom prst="rect">
            <a:avLst/>
          </a:prstGeom>
        </p:spPr>
      </p:pic>
    </p:spTree>
    <p:extLst>
      <p:ext uri="{BB962C8B-B14F-4D97-AF65-F5344CB8AC3E}">
        <p14:creationId xmlns:p14="http://schemas.microsoft.com/office/powerpoint/2010/main" val="352280807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CB1C2A2-5ECB-4386-8365-8B07E84980C2}"/>
              </a:ext>
            </a:extLst>
          </p:cNvPr>
          <p:cNvPicPr>
            <a:picLocks noGrp="1" noChangeAspect="1"/>
          </p:cNvPicPr>
          <p:nvPr>
            <p:ph idx="1"/>
          </p:nvPr>
        </p:nvPicPr>
        <p:blipFill>
          <a:blip r:embed="rId2"/>
          <a:stretch>
            <a:fillRect/>
          </a:stretch>
        </p:blipFill>
        <p:spPr>
          <a:xfrm>
            <a:off x="424071" y="99461"/>
            <a:ext cx="11052312" cy="6645895"/>
          </a:xfrm>
          <a:prstGeom prst="rect">
            <a:avLst/>
          </a:prstGeom>
        </p:spPr>
      </p:pic>
    </p:spTree>
    <p:extLst>
      <p:ext uri="{BB962C8B-B14F-4D97-AF65-F5344CB8AC3E}">
        <p14:creationId xmlns:p14="http://schemas.microsoft.com/office/powerpoint/2010/main" val="29187532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F102FAB-E69B-48A4-A085-22648F902685}"/>
              </a:ext>
            </a:extLst>
          </p:cNvPr>
          <p:cNvPicPr>
            <a:picLocks noGrp="1" noChangeAspect="1"/>
          </p:cNvPicPr>
          <p:nvPr>
            <p:ph idx="1"/>
          </p:nvPr>
        </p:nvPicPr>
        <p:blipFill>
          <a:blip r:embed="rId2"/>
          <a:stretch>
            <a:fillRect/>
          </a:stretch>
        </p:blipFill>
        <p:spPr>
          <a:xfrm>
            <a:off x="947530" y="569845"/>
            <a:ext cx="10774016" cy="5976730"/>
          </a:xfrm>
          <a:prstGeom prst="rect">
            <a:avLst/>
          </a:prstGeom>
        </p:spPr>
      </p:pic>
    </p:spTree>
    <p:extLst>
      <p:ext uri="{BB962C8B-B14F-4D97-AF65-F5344CB8AC3E}">
        <p14:creationId xmlns:p14="http://schemas.microsoft.com/office/powerpoint/2010/main" val="132477140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9A0F65F-FA6D-4776-95F2-3339A1A2681F}"/>
              </a:ext>
            </a:extLst>
          </p:cNvPr>
          <p:cNvPicPr>
            <a:picLocks noGrp="1" noChangeAspect="1"/>
          </p:cNvPicPr>
          <p:nvPr>
            <p:ph idx="1"/>
          </p:nvPr>
        </p:nvPicPr>
        <p:blipFill>
          <a:blip r:embed="rId2"/>
          <a:stretch>
            <a:fillRect/>
          </a:stretch>
        </p:blipFill>
        <p:spPr>
          <a:xfrm>
            <a:off x="755374" y="0"/>
            <a:ext cx="10827025" cy="6572388"/>
          </a:xfrm>
          <a:prstGeom prst="rect">
            <a:avLst/>
          </a:prstGeom>
        </p:spPr>
      </p:pic>
    </p:spTree>
    <p:extLst>
      <p:ext uri="{BB962C8B-B14F-4D97-AF65-F5344CB8AC3E}">
        <p14:creationId xmlns:p14="http://schemas.microsoft.com/office/powerpoint/2010/main" val="321881239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3C5E94A-6648-45C1-AC49-C0B04EFF96A4}"/>
              </a:ext>
            </a:extLst>
          </p:cNvPr>
          <p:cNvPicPr>
            <a:picLocks noGrp="1" noChangeAspect="1"/>
          </p:cNvPicPr>
          <p:nvPr>
            <p:ph idx="1"/>
          </p:nvPr>
        </p:nvPicPr>
        <p:blipFill>
          <a:blip r:embed="rId2"/>
          <a:stretch>
            <a:fillRect/>
          </a:stretch>
        </p:blipFill>
        <p:spPr>
          <a:xfrm>
            <a:off x="371061" y="995201"/>
            <a:ext cx="10840277" cy="5292000"/>
          </a:xfrm>
          <a:prstGeom prst="rect">
            <a:avLst/>
          </a:prstGeom>
        </p:spPr>
      </p:pic>
    </p:spTree>
    <p:extLst>
      <p:ext uri="{BB962C8B-B14F-4D97-AF65-F5344CB8AC3E}">
        <p14:creationId xmlns:p14="http://schemas.microsoft.com/office/powerpoint/2010/main" val="34992356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7C13756-4095-4161-BED8-D36DD9FA4BB6}"/>
              </a:ext>
            </a:extLst>
          </p:cNvPr>
          <p:cNvPicPr>
            <a:picLocks noGrp="1" noChangeAspect="1"/>
          </p:cNvPicPr>
          <p:nvPr>
            <p:ph idx="1"/>
          </p:nvPr>
        </p:nvPicPr>
        <p:blipFill>
          <a:blip r:embed="rId2"/>
          <a:stretch>
            <a:fillRect/>
          </a:stretch>
        </p:blipFill>
        <p:spPr>
          <a:xfrm>
            <a:off x="530086" y="267412"/>
            <a:ext cx="11396871" cy="6279162"/>
          </a:xfrm>
          <a:prstGeom prst="rect">
            <a:avLst/>
          </a:prstGeom>
        </p:spPr>
      </p:pic>
    </p:spTree>
    <p:extLst>
      <p:ext uri="{BB962C8B-B14F-4D97-AF65-F5344CB8AC3E}">
        <p14:creationId xmlns:p14="http://schemas.microsoft.com/office/powerpoint/2010/main" val="31926790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9B0ABD9-9B2B-4FEE-BC37-E33D336A647E}"/>
              </a:ext>
            </a:extLst>
          </p:cNvPr>
          <p:cNvPicPr>
            <a:picLocks noGrp="1" noChangeAspect="1"/>
          </p:cNvPicPr>
          <p:nvPr>
            <p:ph idx="1"/>
          </p:nvPr>
        </p:nvPicPr>
        <p:blipFill>
          <a:blip r:embed="rId2"/>
          <a:stretch>
            <a:fillRect/>
          </a:stretch>
        </p:blipFill>
        <p:spPr>
          <a:xfrm>
            <a:off x="576469" y="306000"/>
            <a:ext cx="11039061" cy="6108052"/>
          </a:xfrm>
          <a:prstGeom prst="rect">
            <a:avLst/>
          </a:prstGeom>
        </p:spPr>
      </p:pic>
    </p:spTree>
    <p:extLst>
      <p:ext uri="{BB962C8B-B14F-4D97-AF65-F5344CB8AC3E}">
        <p14:creationId xmlns:p14="http://schemas.microsoft.com/office/powerpoint/2010/main" val="5814258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Method of Pressure Measurement&#10; Manometer method.&#10; Elastic pressure transducers.&#10; Pressure measurement by measuring&#10;vac...">
            <a:extLst>
              <a:ext uri="{FF2B5EF4-FFF2-40B4-BE49-F238E27FC236}">
                <a16:creationId xmlns:a16="http://schemas.microsoft.com/office/drawing/2014/main" id="{5C493FD6-FA91-4C60-BC5E-9B935E207C8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812" r="9977" b="9025"/>
          <a:stretch/>
        </p:blipFill>
        <p:spPr bwMode="auto">
          <a:xfrm>
            <a:off x="331304" y="537402"/>
            <a:ext cx="11211339" cy="554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788594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160AFC-ACBD-48D5-AC81-90422B298674}"/>
              </a:ext>
            </a:extLst>
          </p:cNvPr>
          <p:cNvPicPr>
            <a:picLocks noChangeAspect="1"/>
          </p:cNvPicPr>
          <p:nvPr/>
        </p:nvPicPr>
        <p:blipFill rotWithShape="1">
          <a:blip r:embed="rId2"/>
          <a:srcRect l="4184" r="25944" b="13610"/>
          <a:stretch/>
        </p:blipFill>
        <p:spPr>
          <a:xfrm>
            <a:off x="278295" y="258426"/>
            <a:ext cx="11623657" cy="6155625"/>
          </a:xfrm>
          <a:prstGeom prst="rect">
            <a:avLst/>
          </a:prstGeom>
        </p:spPr>
      </p:pic>
    </p:spTree>
    <p:extLst>
      <p:ext uri="{BB962C8B-B14F-4D97-AF65-F5344CB8AC3E}">
        <p14:creationId xmlns:p14="http://schemas.microsoft.com/office/powerpoint/2010/main" val="141989024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AFDDB95-C9FD-4A5C-B6D9-B0560A71AEEB}"/>
              </a:ext>
            </a:extLst>
          </p:cNvPr>
          <p:cNvPicPr>
            <a:picLocks noGrp="1" noChangeAspect="1"/>
          </p:cNvPicPr>
          <p:nvPr>
            <p:ph idx="1"/>
          </p:nvPr>
        </p:nvPicPr>
        <p:blipFill rotWithShape="1">
          <a:blip r:embed="rId2"/>
          <a:srcRect l="7708" r="25638" b="16225"/>
          <a:stretch/>
        </p:blipFill>
        <p:spPr>
          <a:xfrm>
            <a:off x="569843" y="371716"/>
            <a:ext cx="11145079" cy="6543515"/>
          </a:xfrm>
          <a:prstGeom prst="rect">
            <a:avLst/>
          </a:prstGeom>
        </p:spPr>
      </p:pic>
    </p:spTree>
    <p:extLst>
      <p:ext uri="{BB962C8B-B14F-4D97-AF65-F5344CB8AC3E}">
        <p14:creationId xmlns:p14="http://schemas.microsoft.com/office/powerpoint/2010/main" val="1245985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The basic construction of a </a:t>
            </a:r>
            <a:r>
              <a:rPr lang="en-US" dirty="0" err="1">
                <a:latin typeface="Times New Roman" panose="02020603050405020304" pitchFamily="18" charset="0"/>
                <a:cs typeface="Times New Roman" panose="02020603050405020304" pitchFamily="18" charset="0"/>
              </a:rPr>
              <a:t>rotameter</a:t>
            </a:r>
            <a:r>
              <a:rPr lang="en-US" dirty="0">
                <a:latin typeface="Times New Roman" panose="02020603050405020304" pitchFamily="18" charset="0"/>
                <a:cs typeface="Times New Roman" panose="02020603050405020304" pitchFamily="18" charset="0"/>
              </a:rPr>
              <a:t> is shown in fig. 7. It consists of a vertical pipe, tapered downward. The flow passes from the bottom to the top. There is cylindrical type metallic float inside the tube. The fluid flows upward through the gap between the tube and the float. As the float moves up or down there is a change in the gap, as a result changing the area of the orifice. In fact, the float settles down at a position, where the pressure drop across the orifice will create an upward thrust that will balance the downward force due to the gravity. The position of the float is calibrated with the flow rate.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173504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0196A60-35C6-43B1-9DA5-40289AEF7BB2}"/>
              </a:ext>
            </a:extLst>
          </p:cNvPr>
          <p:cNvPicPr>
            <a:picLocks noGrp="1" noChangeAspect="1"/>
          </p:cNvPicPr>
          <p:nvPr>
            <p:ph idx="1"/>
          </p:nvPr>
        </p:nvPicPr>
        <p:blipFill rotWithShape="1">
          <a:blip r:embed="rId2"/>
          <a:srcRect l="5589" r="22625" b="5760"/>
          <a:stretch/>
        </p:blipFill>
        <p:spPr>
          <a:xfrm>
            <a:off x="304800" y="378000"/>
            <a:ext cx="11224591" cy="6106776"/>
          </a:xfrm>
          <a:prstGeom prst="rect">
            <a:avLst/>
          </a:prstGeom>
        </p:spPr>
      </p:pic>
    </p:spTree>
    <p:extLst>
      <p:ext uri="{BB962C8B-B14F-4D97-AF65-F5344CB8AC3E}">
        <p14:creationId xmlns:p14="http://schemas.microsoft.com/office/powerpoint/2010/main" val="375450952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A0D959F-C445-4A56-9DA0-B3F1BD025596}"/>
              </a:ext>
            </a:extLst>
          </p:cNvPr>
          <p:cNvPicPr>
            <a:picLocks noGrp="1" noChangeAspect="1"/>
          </p:cNvPicPr>
          <p:nvPr>
            <p:ph idx="1"/>
          </p:nvPr>
        </p:nvPicPr>
        <p:blipFill rotWithShape="1">
          <a:blip r:embed="rId2"/>
          <a:srcRect l="7771" r="32701" b="19141"/>
          <a:stretch/>
        </p:blipFill>
        <p:spPr>
          <a:xfrm>
            <a:off x="649357" y="477000"/>
            <a:ext cx="10694503" cy="5904000"/>
          </a:xfrm>
          <a:prstGeom prst="rect">
            <a:avLst/>
          </a:prstGeom>
        </p:spPr>
      </p:pic>
    </p:spTree>
    <p:extLst>
      <p:ext uri="{BB962C8B-B14F-4D97-AF65-F5344CB8AC3E}">
        <p14:creationId xmlns:p14="http://schemas.microsoft.com/office/powerpoint/2010/main" val="233196242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2B28753-8684-473C-A6DF-47330E25C824}"/>
              </a:ext>
            </a:extLst>
          </p:cNvPr>
          <p:cNvPicPr>
            <a:picLocks noGrp="1" noChangeAspect="1"/>
          </p:cNvPicPr>
          <p:nvPr>
            <p:ph idx="1"/>
          </p:nvPr>
        </p:nvPicPr>
        <p:blipFill rotWithShape="1">
          <a:blip r:embed="rId2"/>
          <a:srcRect l="5912" t="9155" r="27326"/>
          <a:stretch/>
        </p:blipFill>
        <p:spPr>
          <a:xfrm>
            <a:off x="530087" y="205273"/>
            <a:ext cx="10853529" cy="6156000"/>
          </a:xfrm>
          <a:prstGeom prst="rect">
            <a:avLst/>
          </a:prstGeom>
        </p:spPr>
      </p:pic>
    </p:spTree>
    <p:extLst>
      <p:ext uri="{BB962C8B-B14F-4D97-AF65-F5344CB8AC3E}">
        <p14:creationId xmlns:p14="http://schemas.microsoft.com/office/powerpoint/2010/main" val="288157905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7013284-0A1E-431F-97AF-E90C0ED1A27C}"/>
              </a:ext>
            </a:extLst>
          </p:cNvPr>
          <p:cNvPicPr>
            <a:picLocks noGrp="1" noChangeAspect="1"/>
          </p:cNvPicPr>
          <p:nvPr>
            <p:ph idx="1"/>
          </p:nvPr>
        </p:nvPicPr>
        <p:blipFill rotWithShape="1">
          <a:blip r:embed="rId2"/>
          <a:srcRect l="4620" r="14582"/>
          <a:stretch/>
        </p:blipFill>
        <p:spPr>
          <a:xfrm>
            <a:off x="357809" y="397441"/>
            <a:ext cx="11264348" cy="6241898"/>
          </a:xfrm>
          <a:prstGeom prst="rect">
            <a:avLst/>
          </a:prstGeom>
        </p:spPr>
      </p:pic>
    </p:spTree>
    <p:extLst>
      <p:ext uri="{BB962C8B-B14F-4D97-AF65-F5344CB8AC3E}">
        <p14:creationId xmlns:p14="http://schemas.microsoft.com/office/powerpoint/2010/main" val="180037492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5780CA9-22BC-4EA8-A81F-04CA78953845}"/>
              </a:ext>
            </a:extLst>
          </p:cNvPr>
          <p:cNvPicPr>
            <a:picLocks noGrp="1" noChangeAspect="1"/>
          </p:cNvPicPr>
          <p:nvPr>
            <p:ph idx="1"/>
          </p:nvPr>
        </p:nvPicPr>
        <p:blipFill rotWithShape="1">
          <a:blip r:embed="rId2"/>
          <a:srcRect l="5235" t="3159" r="20685" b="19086"/>
          <a:stretch/>
        </p:blipFill>
        <p:spPr>
          <a:xfrm>
            <a:off x="821635" y="625151"/>
            <a:ext cx="10737226" cy="5709387"/>
          </a:xfrm>
          <a:prstGeom prst="rect">
            <a:avLst/>
          </a:prstGeom>
        </p:spPr>
      </p:pic>
    </p:spTree>
    <p:extLst>
      <p:ext uri="{BB962C8B-B14F-4D97-AF65-F5344CB8AC3E}">
        <p14:creationId xmlns:p14="http://schemas.microsoft.com/office/powerpoint/2010/main" val="6637985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ABFE041-7996-4CDA-8D1A-25DBFFE2DE8E}"/>
              </a:ext>
            </a:extLst>
          </p:cNvPr>
          <p:cNvPicPr>
            <a:picLocks noGrp="1" noChangeAspect="1"/>
          </p:cNvPicPr>
          <p:nvPr>
            <p:ph idx="1"/>
          </p:nvPr>
        </p:nvPicPr>
        <p:blipFill rotWithShape="1">
          <a:blip r:embed="rId2"/>
          <a:srcRect l="5075" r="16119"/>
          <a:stretch/>
        </p:blipFill>
        <p:spPr>
          <a:xfrm>
            <a:off x="808383" y="423000"/>
            <a:ext cx="10840278" cy="6012000"/>
          </a:xfrm>
          <a:prstGeom prst="rect">
            <a:avLst/>
          </a:prstGeom>
        </p:spPr>
      </p:pic>
    </p:spTree>
    <p:extLst>
      <p:ext uri="{BB962C8B-B14F-4D97-AF65-F5344CB8AC3E}">
        <p14:creationId xmlns:p14="http://schemas.microsoft.com/office/powerpoint/2010/main" val="34336289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CB6F6C8-FA6B-4B70-A32F-EE9A96570938}"/>
              </a:ext>
            </a:extLst>
          </p:cNvPr>
          <p:cNvPicPr>
            <a:picLocks noGrp="1" noChangeAspect="1"/>
          </p:cNvPicPr>
          <p:nvPr>
            <p:ph idx="1"/>
          </p:nvPr>
        </p:nvPicPr>
        <p:blipFill rotWithShape="1">
          <a:blip r:embed="rId2"/>
          <a:srcRect l="3504" r="22874" b="12992"/>
          <a:stretch/>
        </p:blipFill>
        <p:spPr>
          <a:xfrm>
            <a:off x="649357" y="276143"/>
            <a:ext cx="11052313" cy="5976000"/>
          </a:xfrm>
          <a:prstGeom prst="rect">
            <a:avLst/>
          </a:prstGeom>
        </p:spPr>
      </p:pic>
    </p:spTree>
    <p:extLst>
      <p:ext uri="{BB962C8B-B14F-4D97-AF65-F5344CB8AC3E}">
        <p14:creationId xmlns:p14="http://schemas.microsoft.com/office/powerpoint/2010/main" val="25719595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18D6F55-A6DB-4802-9694-F67F355CEAD5}"/>
              </a:ext>
            </a:extLst>
          </p:cNvPr>
          <p:cNvPicPr>
            <a:picLocks noGrp="1" noChangeAspect="1"/>
          </p:cNvPicPr>
          <p:nvPr>
            <p:ph idx="1"/>
          </p:nvPr>
        </p:nvPicPr>
        <p:blipFill rotWithShape="1">
          <a:blip r:embed="rId2"/>
          <a:srcRect l="3696" r="22260"/>
          <a:stretch/>
        </p:blipFill>
        <p:spPr>
          <a:xfrm>
            <a:off x="689113" y="495000"/>
            <a:ext cx="10893287" cy="6194280"/>
          </a:xfrm>
          <a:prstGeom prst="rect">
            <a:avLst/>
          </a:prstGeom>
        </p:spPr>
      </p:pic>
    </p:spTree>
    <p:extLst>
      <p:ext uri="{BB962C8B-B14F-4D97-AF65-F5344CB8AC3E}">
        <p14:creationId xmlns:p14="http://schemas.microsoft.com/office/powerpoint/2010/main" val="30246193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18E6B81-36C3-42AF-AE28-6579FC03821D}"/>
              </a:ext>
            </a:extLst>
          </p:cNvPr>
          <p:cNvPicPr>
            <a:picLocks noGrp="1" noChangeAspect="1"/>
          </p:cNvPicPr>
          <p:nvPr>
            <p:ph idx="1"/>
          </p:nvPr>
        </p:nvPicPr>
        <p:blipFill rotWithShape="1">
          <a:blip r:embed="rId2"/>
          <a:srcRect l="5042" r="29784"/>
          <a:stretch/>
        </p:blipFill>
        <p:spPr>
          <a:xfrm>
            <a:off x="649356" y="549000"/>
            <a:ext cx="11092069" cy="5760000"/>
          </a:xfrm>
          <a:prstGeom prst="rect">
            <a:avLst/>
          </a:prstGeom>
        </p:spPr>
      </p:pic>
    </p:spTree>
    <p:extLst>
      <p:ext uri="{BB962C8B-B14F-4D97-AF65-F5344CB8AC3E}">
        <p14:creationId xmlns:p14="http://schemas.microsoft.com/office/powerpoint/2010/main" val="29805092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5353595-E359-40B9-A4CF-E61F9C4811AD}"/>
              </a:ext>
            </a:extLst>
          </p:cNvPr>
          <p:cNvPicPr>
            <a:picLocks noGrp="1" noChangeAspect="1"/>
          </p:cNvPicPr>
          <p:nvPr>
            <p:ph idx="1"/>
          </p:nvPr>
        </p:nvPicPr>
        <p:blipFill rotWithShape="1">
          <a:blip r:embed="rId2"/>
          <a:srcRect l="4055" r="14583"/>
          <a:stretch/>
        </p:blipFill>
        <p:spPr>
          <a:xfrm>
            <a:off x="159026" y="495000"/>
            <a:ext cx="11502887" cy="5868000"/>
          </a:xfrm>
          <a:prstGeom prst="rect">
            <a:avLst/>
          </a:prstGeom>
        </p:spPr>
      </p:pic>
    </p:spTree>
    <p:extLst>
      <p:ext uri="{BB962C8B-B14F-4D97-AF65-F5344CB8AC3E}">
        <p14:creationId xmlns:p14="http://schemas.microsoft.com/office/powerpoint/2010/main" val="29870159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latin typeface="Algerian" panose="04020705040A02060702" pitchFamily="82" charset="0"/>
              </a:rPr>
              <a:t>Rotameter</a:t>
            </a:r>
            <a:endParaRPr lang="en-IN" dirty="0"/>
          </a:p>
        </p:txBody>
      </p:sp>
      <p:pic>
        <p:nvPicPr>
          <p:cNvPr id="4" name="Content Placeholder 3"/>
          <p:cNvPicPr>
            <a:picLocks noGrp="1" noChangeAspect="1"/>
          </p:cNvPicPr>
          <p:nvPr>
            <p:ph idx="1"/>
          </p:nvPr>
        </p:nvPicPr>
        <p:blipFill>
          <a:blip r:embed="rId2"/>
          <a:stretch>
            <a:fillRect/>
          </a:stretch>
        </p:blipFill>
        <p:spPr>
          <a:xfrm>
            <a:off x="1099931" y="1934818"/>
            <a:ext cx="10124660" cy="4558058"/>
          </a:xfrm>
          <a:prstGeom prst="rect">
            <a:avLst/>
          </a:prstGeom>
        </p:spPr>
      </p:pic>
    </p:spTree>
    <p:extLst>
      <p:ext uri="{BB962C8B-B14F-4D97-AF65-F5344CB8AC3E}">
        <p14:creationId xmlns:p14="http://schemas.microsoft.com/office/powerpoint/2010/main" val="125466809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76D3916-A6A4-4BC6-BE14-D1F421AEC9BC}"/>
              </a:ext>
            </a:extLst>
          </p:cNvPr>
          <p:cNvPicPr>
            <a:picLocks noGrp="1" noChangeAspect="1"/>
          </p:cNvPicPr>
          <p:nvPr>
            <p:ph idx="1"/>
          </p:nvPr>
        </p:nvPicPr>
        <p:blipFill rotWithShape="1">
          <a:blip r:embed="rId2"/>
          <a:srcRect r="27173" b="14760"/>
          <a:stretch/>
        </p:blipFill>
        <p:spPr>
          <a:xfrm>
            <a:off x="384314" y="518364"/>
            <a:ext cx="11317356" cy="5976000"/>
          </a:xfrm>
          <a:prstGeom prst="rect">
            <a:avLst/>
          </a:prstGeom>
        </p:spPr>
      </p:pic>
    </p:spTree>
    <p:extLst>
      <p:ext uri="{BB962C8B-B14F-4D97-AF65-F5344CB8AC3E}">
        <p14:creationId xmlns:p14="http://schemas.microsoft.com/office/powerpoint/2010/main" val="42341289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AA1D449-7CAC-4B17-A739-EB578532821C}"/>
              </a:ext>
            </a:extLst>
          </p:cNvPr>
          <p:cNvPicPr>
            <a:picLocks noGrp="1" noChangeAspect="1"/>
          </p:cNvPicPr>
          <p:nvPr>
            <p:ph idx="1"/>
          </p:nvPr>
        </p:nvPicPr>
        <p:blipFill rotWithShape="1">
          <a:blip r:embed="rId2"/>
          <a:srcRect l="2811" r="37001"/>
          <a:stretch/>
        </p:blipFill>
        <p:spPr>
          <a:xfrm>
            <a:off x="768627" y="450000"/>
            <a:ext cx="10416208" cy="6408000"/>
          </a:xfrm>
          <a:prstGeom prst="rect">
            <a:avLst/>
          </a:prstGeom>
        </p:spPr>
      </p:pic>
    </p:spTree>
    <p:extLst>
      <p:ext uri="{BB962C8B-B14F-4D97-AF65-F5344CB8AC3E}">
        <p14:creationId xmlns:p14="http://schemas.microsoft.com/office/powerpoint/2010/main" val="395141483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94CB776-DDD0-472B-BBE8-013D946B8543}"/>
              </a:ext>
            </a:extLst>
          </p:cNvPr>
          <p:cNvPicPr>
            <a:picLocks noGrp="1" noChangeAspect="1"/>
          </p:cNvPicPr>
          <p:nvPr>
            <p:ph idx="1"/>
          </p:nvPr>
        </p:nvPicPr>
        <p:blipFill rotWithShape="1">
          <a:blip r:embed="rId2"/>
          <a:srcRect l="3035" r="24256"/>
          <a:stretch/>
        </p:blipFill>
        <p:spPr>
          <a:xfrm>
            <a:off x="397565" y="207000"/>
            <a:ext cx="11304105" cy="6444000"/>
          </a:xfrm>
          <a:prstGeom prst="rect">
            <a:avLst/>
          </a:prstGeom>
        </p:spPr>
      </p:pic>
    </p:spTree>
    <p:extLst>
      <p:ext uri="{BB962C8B-B14F-4D97-AF65-F5344CB8AC3E}">
        <p14:creationId xmlns:p14="http://schemas.microsoft.com/office/powerpoint/2010/main" val="120202737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C16AD95-E7BF-4F04-B1D0-16ADDE0741F2}"/>
              </a:ext>
            </a:extLst>
          </p:cNvPr>
          <p:cNvPicPr>
            <a:picLocks noGrp="1" noChangeAspect="1"/>
          </p:cNvPicPr>
          <p:nvPr>
            <p:ph idx="1"/>
          </p:nvPr>
        </p:nvPicPr>
        <p:blipFill rotWithShape="1">
          <a:blip r:embed="rId2"/>
          <a:srcRect l="5422" r="24103"/>
          <a:stretch/>
        </p:blipFill>
        <p:spPr>
          <a:xfrm>
            <a:off x="834887" y="257481"/>
            <a:ext cx="10204173" cy="6084000"/>
          </a:xfrm>
          <a:prstGeom prst="rect">
            <a:avLst/>
          </a:prstGeom>
        </p:spPr>
      </p:pic>
    </p:spTree>
    <p:extLst>
      <p:ext uri="{BB962C8B-B14F-4D97-AF65-F5344CB8AC3E}">
        <p14:creationId xmlns:p14="http://schemas.microsoft.com/office/powerpoint/2010/main" val="390227568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1DF06FF-4975-451A-A292-5A8020834E16}"/>
              </a:ext>
            </a:extLst>
          </p:cNvPr>
          <p:cNvPicPr>
            <a:picLocks noGrp="1" noChangeAspect="1"/>
          </p:cNvPicPr>
          <p:nvPr>
            <p:ph idx="1"/>
          </p:nvPr>
        </p:nvPicPr>
        <p:blipFill rotWithShape="1">
          <a:blip r:embed="rId2"/>
          <a:srcRect t="4204" r="14737"/>
          <a:stretch/>
        </p:blipFill>
        <p:spPr>
          <a:xfrm>
            <a:off x="530087" y="326570"/>
            <a:ext cx="11105322" cy="5976000"/>
          </a:xfrm>
          <a:prstGeom prst="rect">
            <a:avLst/>
          </a:prstGeom>
        </p:spPr>
      </p:pic>
    </p:spTree>
    <p:extLst>
      <p:ext uri="{BB962C8B-B14F-4D97-AF65-F5344CB8AC3E}">
        <p14:creationId xmlns:p14="http://schemas.microsoft.com/office/powerpoint/2010/main" val="1604988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13F0391-18C9-4FA5-B6D4-152D72F1EF8A}"/>
              </a:ext>
            </a:extLst>
          </p:cNvPr>
          <p:cNvPicPr>
            <a:picLocks noGrp="1" noChangeAspect="1"/>
          </p:cNvPicPr>
          <p:nvPr>
            <p:ph idx="1"/>
          </p:nvPr>
        </p:nvPicPr>
        <p:blipFill rotWithShape="1">
          <a:blip r:embed="rId2"/>
          <a:srcRect l="4962" r="27326"/>
          <a:stretch/>
        </p:blipFill>
        <p:spPr>
          <a:xfrm>
            <a:off x="609599" y="315000"/>
            <a:ext cx="10880035" cy="6228000"/>
          </a:xfrm>
          <a:prstGeom prst="rect">
            <a:avLst/>
          </a:prstGeom>
        </p:spPr>
      </p:pic>
    </p:spTree>
    <p:extLst>
      <p:ext uri="{BB962C8B-B14F-4D97-AF65-F5344CB8AC3E}">
        <p14:creationId xmlns:p14="http://schemas.microsoft.com/office/powerpoint/2010/main" val="270867839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8657E06-81E7-4301-86A9-53D902573A41}"/>
              </a:ext>
            </a:extLst>
          </p:cNvPr>
          <p:cNvPicPr>
            <a:picLocks noGrp="1" noChangeAspect="1"/>
          </p:cNvPicPr>
          <p:nvPr>
            <p:ph idx="1"/>
          </p:nvPr>
        </p:nvPicPr>
        <p:blipFill rotWithShape="1">
          <a:blip r:embed="rId2"/>
          <a:srcRect l="5576" r="27481"/>
          <a:stretch/>
        </p:blipFill>
        <p:spPr>
          <a:xfrm>
            <a:off x="821635" y="108192"/>
            <a:ext cx="10721008" cy="6228000"/>
          </a:xfrm>
          <a:prstGeom prst="rect">
            <a:avLst/>
          </a:prstGeom>
        </p:spPr>
      </p:pic>
    </p:spTree>
    <p:extLst>
      <p:ext uri="{BB962C8B-B14F-4D97-AF65-F5344CB8AC3E}">
        <p14:creationId xmlns:p14="http://schemas.microsoft.com/office/powerpoint/2010/main" val="396035810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8704833-F1E4-4F69-A1CF-5FBA498851D5}"/>
              </a:ext>
            </a:extLst>
          </p:cNvPr>
          <p:cNvPicPr>
            <a:picLocks noGrp="1" noChangeAspect="1"/>
          </p:cNvPicPr>
          <p:nvPr>
            <p:ph idx="1"/>
          </p:nvPr>
        </p:nvPicPr>
        <p:blipFill rotWithShape="1">
          <a:blip r:embed="rId2"/>
          <a:srcRect l="6803" r="27634"/>
          <a:stretch/>
        </p:blipFill>
        <p:spPr>
          <a:xfrm>
            <a:off x="450573" y="543604"/>
            <a:ext cx="11383617" cy="6192000"/>
          </a:xfrm>
          <a:prstGeom prst="rect">
            <a:avLst/>
          </a:prstGeom>
        </p:spPr>
      </p:pic>
    </p:spTree>
    <p:extLst>
      <p:ext uri="{BB962C8B-B14F-4D97-AF65-F5344CB8AC3E}">
        <p14:creationId xmlns:p14="http://schemas.microsoft.com/office/powerpoint/2010/main" val="96270778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A8ED505-A412-4D78-AE55-75C1D74FCA67}"/>
              </a:ext>
            </a:extLst>
          </p:cNvPr>
          <p:cNvPicPr>
            <a:picLocks noGrp="1" noChangeAspect="1"/>
          </p:cNvPicPr>
          <p:nvPr>
            <p:ph idx="1"/>
          </p:nvPr>
        </p:nvPicPr>
        <p:blipFill rotWithShape="1">
          <a:blip r:embed="rId2"/>
          <a:srcRect l="1890" r="18115" b="18206"/>
          <a:stretch/>
        </p:blipFill>
        <p:spPr>
          <a:xfrm>
            <a:off x="662608" y="693000"/>
            <a:ext cx="10747513" cy="5986096"/>
          </a:xfrm>
          <a:prstGeom prst="rect">
            <a:avLst/>
          </a:prstGeom>
        </p:spPr>
      </p:pic>
    </p:spTree>
    <p:extLst>
      <p:ext uri="{BB962C8B-B14F-4D97-AF65-F5344CB8AC3E}">
        <p14:creationId xmlns:p14="http://schemas.microsoft.com/office/powerpoint/2010/main" val="45669415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16551AA-4993-4A71-B46A-C60913E38D86}"/>
              </a:ext>
            </a:extLst>
          </p:cNvPr>
          <p:cNvPicPr>
            <a:picLocks noGrp="1" noChangeAspect="1"/>
          </p:cNvPicPr>
          <p:nvPr>
            <p:ph idx="1"/>
          </p:nvPr>
        </p:nvPicPr>
        <p:blipFill>
          <a:blip r:embed="rId2"/>
          <a:stretch>
            <a:fillRect/>
          </a:stretch>
        </p:blipFill>
        <p:spPr>
          <a:xfrm>
            <a:off x="503584" y="503583"/>
            <a:ext cx="11359188" cy="6029739"/>
          </a:xfrm>
          <a:prstGeom prst="rect">
            <a:avLst/>
          </a:prstGeom>
        </p:spPr>
      </p:pic>
    </p:spTree>
    <p:extLst>
      <p:ext uri="{BB962C8B-B14F-4D97-AF65-F5344CB8AC3E}">
        <p14:creationId xmlns:p14="http://schemas.microsoft.com/office/powerpoint/2010/main" val="766364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934278" y="2054430"/>
            <a:ext cx="10515599" cy="4417017"/>
          </a:xfrm>
          <a:prstGeom prst="rect">
            <a:avLst/>
          </a:prstGeom>
        </p:spPr>
      </p:pic>
    </p:spTree>
    <p:extLst>
      <p:ext uri="{BB962C8B-B14F-4D97-AF65-F5344CB8AC3E}">
        <p14:creationId xmlns:p14="http://schemas.microsoft.com/office/powerpoint/2010/main" val="117955840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3AA58A9-5FEC-4BD8-912F-8E29FFA3EED7}"/>
              </a:ext>
            </a:extLst>
          </p:cNvPr>
          <p:cNvPicPr>
            <a:picLocks noGrp="1" noChangeAspect="1"/>
          </p:cNvPicPr>
          <p:nvPr>
            <p:ph idx="1"/>
          </p:nvPr>
        </p:nvPicPr>
        <p:blipFill rotWithShape="1">
          <a:blip r:embed="rId2"/>
          <a:srcRect l="4808" t="8510" r="26559" b="13118"/>
          <a:stretch/>
        </p:blipFill>
        <p:spPr>
          <a:xfrm>
            <a:off x="795130" y="569168"/>
            <a:ext cx="10853531" cy="5976000"/>
          </a:xfrm>
          <a:prstGeom prst="rect">
            <a:avLst/>
          </a:prstGeom>
        </p:spPr>
      </p:pic>
    </p:spTree>
    <p:extLst>
      <p:ext uri="{BB962C8B-B14F-4D97-AF65-F5344CB8AC3E}">
        <p14:creationId xmlns:p14="http://schemas.microsoft.com/office/powerpoint/2010/main" val="40843793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4A10873-0A09-4EF0-B9C7-386F872EE358}"/>
              </a:ext>
            </a:extLst>
          </p:cNvPr>
          <p:cNvPicPr>
            <a:picLocks noGrp="1" noChangeAspect="1"/>
          </p:cNvPicPr>
          <p:nvPr>
            <p:ph idx="1"/>
          </p:nvPr>
        </p:nvPicPr>
        <p:blipFill rotWithShape="1">
          <a:blip r:embed="rId2"/>
          <a:srcRect l="4961" r="26559" b="17756"/>
          <a:stretch/>
        </p:blipFill>
        <p:spPr>
          <a:xfrm>
            <a:off x="622851" y="416102"/>
            <a:ext cx="11039061" cy="6130472"/>
          </a:xfrm>
          <a:prstGeom prst="rect">
            <a:avLst/>
          </a:prstGeom>
        </p:spPr>
      </p:pic>
    </p:spTree>
    <p:extLst>
      <p:ext uri="{BB962C8B-B14F-4D97-AF65-F5344CB8AC3E}">
        <p14:creationId xmlns:p14="http://schemas.microsoft.com/office/powerpoint/2010/main" val="401617295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DDC9C1D-C907-4128-9FF9-341179052FD9}"/>
              </a:ext>
            </a:extLst>
          </p:cNvPr>
          <p:cNvPicPr>
            <a:picLocks noGrp="1" noChangeAspect="1"/>
          </p:cNvPicPr>
          <p:nvPr>
            <p:ph idx="1"/>
          </p:nvPr>
        </p:nvPicPr>
        <p:blipFill rotWithShape="1">
          <a:blip r:embed="rId2"/>
          <a:srcRect l="5882" t="7519" r="25332" b="1385"/>
          <a:stretch/>
        </p:blipFill>
        <p:spPr>
          <a:xfrm>
            <a:off x="795129" y="405000"/>
            <a:ext cx="10561983" cy="6048000"/>
          </a:xfrm>
          <a:prstGeom prst="rect">
            <a:avLst/>
          </a:prstGeom>
        </p:spPr>
      </p:pic>
    </p:spTree>
    <p:extLst>
      <p:ext uri="{BB962C8B-B14F-4D97-AF65-F5344CB8AC3E}">
        <p14:creationId xmlns:p14="http://schemas.microsoft.com/office/powerpoint/2010/main" val="327741210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0E203D7-5036-405A-91DC-ED3324171828}"/>
              </a:ext>
            </a:extLst>
          </p:cNvPr>
          <p:cNvPicPr>
            <a:picLocks noGrp="1" noChangeAspect="1"/>
          </p:cNvPicPr>
          <p:nvPr>
            <p:ph idx="1"/>
          </p:nvPr>
        </p:nvPicPr>
        <p:blipFill rotWithShape="1">
          <a:blip r:embed="rId2"/>
          <a:srcRect l="4808" r="43295" b="27307"/>
          <a:stretch/>
        </p:blipFill>
        <p:spPr>
          <a:xfrm>
            <a:off x="795130" y="502567"/>
            <a:ext cx="10601739" cy="6004249"/>
          </a:xfrm>
          <a:prstGeom prst="rect">
            <a:avLst/>
          </a:prstGeom>
        </p:spPr>
      </p:pic>
    </p:spTree>
    <p:extLst>
      <p:ext uri="{BB962C8B-B14F-4D97-AF65-F5344CB8AC3E}">
        <p14:creationId xmlns:p14="http://schemas.microsoft.com/office/powerpoint/2010/main" val="13815807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49BAEEE-69F3-4942-ADC2-1E56DE941540}"/>
              </a:ext>
            </a:extLst>
          </p:cNvPr>
          <p:cNvPicPr>
            <a:picLocks noGrp="1" noChangeAspect="1"/>
          </p:cNvPicPr>
          <p:nvPr>
            <p:ph idx="1"/>
          </p:nvPr>
        </p:nvPicPr>
        <p:blipFill rotWithShape="1">
          <a:blip r:embed="rId2"/>
          <a:srcRect l="2624" r="19189" b="2749"/>
          <a:stretch/>
        </p:blipFill>
        <p:spPr>
          <a:xfrm>
            <a:off x="742122" y="350788"/>
            <a:ext cx="10959548" cy="6336000"/>
          </a:xfrm>
          <a:prstGeom prst="rect">
            <a:avLst/>
          </a:prstGeom>
        </p:spPr>
      </p:pic>
    </p:spTree>
    <p:extLst>
      <p:ext uri="{BB962C8B-B14F-4D97-AF65-F5344CB8AC3E}">
        <p14:creationId xmlns:p14="http://schemas.microsoft.com/office/powerpoint/2010/main" val="350121808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00029CA-A640-473F-852F-53BE3AC41E6F}"/>
              </a:ext>
            </a:extLst>
          </p:cNvPr>
          <p:cNvPicPr>
            <a:picLocks noGrp="1" noChangeAspect="1"/>
          </p:cNvPicPr>
          <p:nvPr>
            <p:ph idx="1"/>
          </p:nvPr>
        </p:nvPicPr>
        <p:blipFill rotWithShape="1">
          <a:blip r:embed="rId2"/>
          <a:srcRect l="3272" r="23181" b="5205"/>
          <a:stretch/>
        </p:blipFill>
        <p:spPr>
          <a:xfrm>
            <a:off x="344557" y="243000"/>
            <a:ext cx="11158330" cy="6372000"/>
          </a:xfrm>
          <a:prstGeom prst="rect">
            <a:avLst/>
          </a:prstGeom>
        </p:spPr>
      </p:pic>
    </p:spTree>
    <p:extLst>
      <p:ext uri="{BB962C8B-B14F-4D97-AF65-F5344CB8AC3E}">
        <p14:creationId xmlns:p14="http://schemas.microsoft.com/office/powerpoint/2010/main" val="304622398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31A4356-BBDA-48D1-BFFB-EA279A1E7A83}"/>
              </a:ext>
            </a:extLst>
          </p:cNvPr>
          <p:cNvPicPr>
            <a:picLocks noGrp="1" noChangeAspect="1"/>
          </p:cNvPicPr>
          <p:nvPr>
            <p:ph idx="1"/>
          </p:nvPr>
        </p:nvPicPr>
        <p:blipFill rotWithShape="1">
          <a:blip r:embed="rId2"/>
          <a:srcRect l="3580" t="1" r="25178" b="4931"/>
          <a:stretch/>
        </p:blipFill>
        <p:spPr>
          <a:xfrm>
            <a:off x="609601" y="304800"/>
            <a:ext cx="10721008" cy="6414052"/>
          </a:xfrm>
          <a:prstGeom prst="rect">
            <a:avLst/>
          </a:prstGeom>
        </p:spPr>
      </p:pic>
    </p:spTree>
    <p:extLst>
      <p:ext uri="{BB962C8B-B14F-4D97-AF65-F5344CB8AC3E}">
        <p14:creationId xmlns:p14="http://schemas.microsoft.com/office/powerpoint/2010/main" val="215087121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8E93BC-E3D4-491F-915C-65AA0E9575BB}"/>
              </a:ext>
            </a:extLst>
          </p:cNvPr>
          <p:cNvPicPr>
            <a:picLocks noGrp="1" noChangeAspect="1"/>
          </p:cNvPicPr>
          <p:nvPr>
            <p:ph idx="1"/>
          </p:nvPr>
        </p:nvPicPr>
        <p:blipFill rotWithShape="1">
          <a:blip r:embed="rId2"/>
          <a:srcRect l="3944" t="929" r="17655"/>
          <a:stretch/>
        </p:blipFill>
        <p:spPr>
          <a:xfrm>
            <a:off x="583097" y="270587"/>
            <a:ext cx="11357112" cy="5976000"/>
          </a:xfrm>
          <a:prstGeom prst="rect">
            <a:avLst/>
          </a:prstGeom>
        </p:spPr>
      </p:pic>
    </p:spTree>
    <p:extLst>
      <p:ext uri="{BB962C8B-B14F-4D97-AF65-F5344CB8AC3E}">
        <p14:creationId xmlns:p14="http://schemas.microsoft.com/office/powerpoint/2010/main" val="354415785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4692587-A807-480E-9DDE-8F6EAD5C1348}"/>
              </a:ext>
            </a:extLst>
          </p:cNvPr>
          <p:cNvPicPr>
            <a:picLocks noGrp="1" noChangeAspect="1"/>
          </p:cNvPicPr>
          <p:nvPr>
            <p:ph idx="1"/>
          </p:nvPr>
        </p:nvPicPr>
        <p:blipFill rotWithShape="1">
          <a:blip r:embed="rId2"/>
          <a:srcRect l="3887" r="25332" b="2749"/>
          <a:stretch/>
        </p:blipFill>
        <p:spPr>
          <a:xfrm>
            <a:off x="583096" y="384612"/>
            <a:ext cx="10999303" cy="6268114"/>
          </a:xfrm>
          <a:prstGeom prst="rect">
            <a:avLst/>
          </a:prstGeom>
        </p:spPr>
      </p:pic>
    </p:spTree>
    <p:extLst>
      <p:ext uri="{BB962C8B-B14F-4D97-AF65-F5344CB8AC3E}">
        <p14:creationId xmlns:p14="http://schemas.microsoft.com/office/powerpoint/2010/main" val="375041707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C470E-78BB-4ABD-B53A-CCFD22C7598F}"/>
              </a:ext>
            </a:extLst>
          </p:cNvPr>
          <p:cNvSpPr>
            <a:spLocks noGrp="1"/>
          </p:cNvSpPr>
          <p:nvPr>
            <p:ph type="title"/>
          </p:nvPr>
        </p:nvSpPr>
        <p:spPr/>
        <p:txBody>
          <a:bodyPr/>
          <a:lstStyle/>
          <a:p>
            <a:pPr algn="ctr"/>
            <a:r>
              <a:rPr lang="en-IN" dirty="0">
                <a:latin typeface="Algerian" panose="04020705040A02060702" pitchFamily="82" charset="0"/>
              </a:rPr>
              <a:t>Displacement Measurement</a:t>
            </a:r>
          </a:p>
        </p:txBody>
      </p:sp>
      <p:sp>
        <p:nvSpPr>
          <p:cNvPr id="3" name="Content Placeholder 2">
            <a:extLst>
              <a:ext uri="{FF2B5EF4-FFF2-40B4-BE49-F238E27FC236}">
                <a16:creationId xmlns:a16="http://schemas.microsoft.com/office/drawing/2014/main" id="{F2C56808-82F8-4844-A968-44615CFEB37C}"/>
              </a:ext>
            </a:extLst>
          </p:cNvPr>
          <p:cNvSpPr>
            <a:spLocks noGrp="1"/>
          </p:cNvSpPr>
          <p:nvPr>
            <p:ph idx="1"/>
          </p:nvPr>
        </p:nvSpPr>
        <p:spPr>
          <a:xfrm>
            <a:off x="838200" y="1690688"/>
            <a:ext cx="10515600" cy="4486275"/>
          </a:xfrm>
        </p:spPr>
        <p:txBody>
          <a:bodyPr>
            <a:normAutofit fontScale="92500" lnSpcReduction="10000"/>
          </a:bodyPr>
          <a:lstStyle/>
          <a:p>
            <a:pPr algn="just"/>
            <a:r>
              <a:rPr lang="en-US" b="0" i="0" dirty="0">
                <a:solidFill>
                  <a:srgbClr val="202124"/>
                </a:solidFill>
                <a:effectLst/>
                <a:latin typeface="Times New Roman" panose="02020603050405020304" pitchFamily="18" charset="0"/>
                <a:cs typeface="Times New Roman" panose="02020603050405020304" pitchFamily="18" charset="0"/>
              </a:rPr>
              <a:t>A displacement sensor (displacement gauge) is primarily </a:t>
            </a:r>
            <a:r>
              <a:rPr lang="en-US" b="1" i="0" dirty="0">
                <a:solidFill>
                  <a:srgbClr val="202124"/>
                </a:solidFill>
                <a:effectLst/>
                <a:latin typeface="Times New Roman" panose="02020603050405020304" pitchFamily="18" charset="0"/>
                <a:cs typeface="Times New Roman" panose="02020603050405020304" pitchFamily="18" charset="0"/>
              </a:rPr>
              <a:t>used to measure the range of where an object has to travel</a:t>
            </a:r>
            <a:r>
              <a:rPr lang="en-US" b="0" i="0" dirty="0">
                <a:solidFill>
                  <a:srgbClr val="202124"/>
                </a:solidFill>
                <a:effectLst/>
                <a:latin typeface="Times New Roman" panose="02020603050405020304" pitchFamily="18" charset="0"/>
                <a:cs typeface="Times New Roman" panose="02020603050405020304" pitchFamily="18" charset="0"/>
              </a:rPr>
              <a:t> and in relation to a reference position.</a:t>
            </a:r>
          </a:p>
          <a:p>
            <a:pPr algn="just"/>
            <a:r>
              <a:rPr lang="en-US" b="0" i="0" dirty="0">
                <a:solidFill>
                  <a:srgbClr val="202124"/>
                </a:solidFill>
                <a:effectLst/>
                <a:latin typeface="Times New Roman" panose="02020603050405020304" pitchFamily="18" charset="0"/>
                <a:cs typeface="Times New Roman" panose="02020603050405020304" pitchFamily="18" charset="0"/>
              </a:rPr>
              <a:t> Displacement sensors have multiple uses.</a:t>
            </a:r>
          </a:p>
          <a:p>
            <a:pPr algn="just"/>
            <a:r>
              <a:rPr lang="en-US" b="0" i="0" dirty="0">
                <a:solidFill>
                  <a:srgbClr val="202124"/>
                </a:solidFill>
                <a:effectLst/>
                <a:latin typeface="Times New Roman" panose="02020603050405020304" pitchFamily="18" charset="0"/>
                <a:cs typeface="Times New Roman" panose="02020603050405020304" pitchFamily="18" charset="0"/>
              </a:rPr>
              <a:t> Its primary use is for dimension measurement to figure out an object's width, height, and thickness.</a:t>
            </a:r>
            <a:endParaRPr lang="en-IN" b="1" dirty="0">
              <a:solidFill>
                <a:srgbClr val="000000"/>
              </a:solidFill>
              <a:latin typeface="Times New Roman" panose="02020603050405020304" pitchFamily="18" charset="0"/>
              <a:cs typeface="Times New Roman" panose="02020603050405020304" pitchFamily="18" charset="0"/>
            </a:endParaRPr>
          </a:p>
          <a:p>
            <a:pPr marL="0" indent="0" algn="just">
              <a:buNone/>
            </a:pPr>
            <a:r>
              <a:rPr lang="en-IN" b="1" dirty="0">
                <a:solidFill>
                  <a:srgbClr val="000000"/>
                </a:solidFill>
                <a:effectLst/>
                <a:latin typeface="Times New Roman" panose="02020603050405020304" pitchFamily="18" charset="0"/>
                <a:cs typeface="Times New Roman" panose="02020603050405020304" pitchFamily="18" charset="0"/>
              </a:rPr>
              <a:t>Types</a:t>
            </a:r>
          </a:p>
          <a:p>
            <a:pPr algn="just"/>
            <a:r>
              <a:rPr lang="en-IN" b="1" dirty="0">
                <a:solidFill>
                  <a:srgbClr val="000000"/>
                </a:solidFill>
                <a:effectLst/>
                <a:latin typeface="Times New Roman" panose="02020603050405020304" pitchFamily="18" charset="0"/>
                <a:cs typeface="Times New Roman" panose="02020603050405020304" pitchFamily="18" charset="0"/>
              </a:rPr>
              <a:t>Potentiometer. </a:t>
            </a:r>
          </a:p>
          <a:p>
            <a:pPr algn="just"/>
            <a:r>
              <a:rPr lang="en-IN" b="1" dirty="0">
                <a:solidFill>
                  <a:srgbClr val="000000"/>
                </a:solidFill>
                <a:effectLst/>
                <a:latin typeface="Times New Roman" panose="02020603050405020304" pitchFamily="18" charset="0"/>
                <a:cs typeface="Times New Roman" panose="02020603050405020304" pitchFamily="18" charset="0"/>
              </a:rPr>
              <a:t>Control Position Transducer (CPT) </a:t>
            </a:r>
          </a:p>
          <a:p>
            <a:pPr algn="just"/>
            <a:r>
              <a:rPr lang="en-IN" b="1" dirty="0">
                <a:solidFill>
                  <a:srgbClr val="000000"/>
                </a:solidFill>
                <a:effectLst/>
                <a:latin typeface="Times New Roman" panose="02020603050405020304" pitchFamily="18" charset="0"/>
                <a:cs typeface="Times New Roman" panose="02020603050405020304" pitchFamily="18" charset="0"/>
              </a:rPr>
              <a:t>Linear variable differential Transformer(LVDT)</a:t>
            </a:r>
          </a:p>
          <a:p>
            <a:pPr algn="just"/>
            <a:r>
              <a:rPr lang="en-IN" b="1" dirty="0">
                <a:solidFill>
                  <a:srgbClr val="000000"/>
                </a:solidFill>
                <a:latin typeface="Times New Roman" panose="02020603050405020304" pitchFamily="18" charset="0"/>
                <a:cs typeface="Times New Roman" panose="02020603050405020304" pitchFamily="18" charset="0"/>
              </a:rPr>
              <a:t>Accelerometers</a:t>
            </a:r>
            <a:endParaRPr lang="en-IN" b="1" dirty="0">
              <a:solidFill>
                <a:srgbClr val="000000"/>
              </a:solidFill>
              <a:effectLst/>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773754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37322"/>
            <a:ext cx="10515600" cy="715618"/>
          </a:xfrm>
        </p:spPr>
        <p:txBody>
          <a:bodyPr>
            <a:normAutofit fontScale="90000"/>
          </a:bodyPr>
          <a:lstStyle/>
          <a:p>
            <a:pPr algn="ctr"/>
            <a:r>
              <a:rPr lang="en-US" dirty="0">
                <a:latin typeface="Algerian" panose="04020705040A02060702" pitchFamily="82" charset="0"/>
              </a:rPr>
              <a:t>Construction of the float </a:t>
            </a:r>
            <a:br>
              <a:rPr lang="en-US" dirty="0"/>
            </a:br>
            <a:endParaRPr lang="en-IN" dirty="0"/>
          </a:p>
        </p:txBody>
      </p:sp>
      <p:sp>
        <p:nvSpPr>
          <p:cNvPr id="3" name="Content Placeholder 2"/>
          <p:cNvSpPr>
            <a:spLocks noGrp="1"/>
          </p:cNvSpPr>
          <p:nvPr>
            <p:ph idx="1"/>
          </p:nvPr>
        </p:nvSpPr>
        <p:spPr>
          <a:xfrm>
            <a:off x="838200" y="1338470"/>
            <a:ext cx="10515600" cy="4838493"/>
          </a:xfrm>
        </p:spPr>
        <p:txBody>
          <a:bodyPr>
            <a:normAutofit lnSpcReduction="10000"/>
          </a:bodyPr>
          <a:lstStyle/>
          <a:p>
            <a:pPr marL="0" indent="0" algn="just">
              <a:buNone/>
            </a:pPr>
            <a:r>
              <a:rPr lang="en-US" dirty="0">
                <a:latin typeface="Times New Roman" panose="02020603050405020304" pitchFamily="18" charset="0"/>
                <a:cs typeface="Times New Roman" panose="02020603050405020304" pitchFamily="18" charset="0"/>
              </a:rPr>
              <a:t>Construction of the float </a:t>
            </a:r>
          </a:p>
          <a:p>
            <a:pPr algn="just"/>
            <a:r>
              <a:rPr lang="en-US" dirty="0">
                <a:latin typeface="Times New Roman" panose="02020603050405020304" pitchFamily="18" charset="0"/>
                <a:cs typeface="Times New Roman" panose="02020603050405020304" pitchFamily="18" charset="0"/>
              </a:rPr>
              <a:t>The construction of the float decides heavily, the performance of the </a:t>
            </a:r>
            <a:r>
              <a:rPr lang="en-US" dirty="0" err="1">
                <a:latin typeface="Times New Roman" panose="02020603050405020304" pitchFamily="18" charset="0"/>
                <a:cs typeface="Times New Roman" panose="02020603050405020304" pitchFamily="18" charset="0"/>
              </a:rPr>
              <a:t>rotameter</a:t>
            </a:r>
            <a:r>
              <a:rPr lang="en-US" dirty="0">
                <a:latin typeface="Times New Roman" panose="02020603050405020304" pitchFamily="18" charset="0"/>
                <a:cs typeface="Times New Roman" panose="02020603050405020304" pitchFamily="18" charset="0"/>
              </a:rPr>
              <a:t>. </a:t>
            </a:r>
          </a:p>
          <a:p>
            <a:pPr algn="just"/>
            <a:r>
              <a:rPr lang="en-US" dirty="0">
                <a:latin typeface="Times New Roman" panose="02020603050405020304" pitchFamily="18" charset="0"/>
                <a:cs typeface="Times New Roman" panose="02020603050405020304" pitchFamily="18" charset="0"/>
              </a:rPr>
              <a:t>In general, a float should be designed such that: (a) it must be held vertical (b) it should create uniform turbulence so as to make it insensitive to viscosity (c) it should make the </a:t>
            </a:r>
            <a:r>
              <a:rPr lang="en-US" dirty="0" err="1">
                <a:latin typeface="Times New Roman" panose="02020603050405020304" pitchFamily="18" charset="0"/>
                <a:cs typeface="Times New Roman" panose="02020603050405020304" pitchFamily="18" charset="0"/>
              </a:rPr>
              <a:t>rotameter</a:t>
            </a:r>
            <a:r>
              <a:rPr lang="en-US" dirty="0">
                <a:latin typeface="Times New Roman" panose="02020603050405020304" pitchFamily="18" charset="0"/>
                <a:cs typeface="Times New Roman" panose="02020603050405020304" pitchFamily="18" charset="0"/>
              </a:rPr>
              <a:t> least sensitive to the variation of the fluid density. </a:t>
            </a:r>
          </a:p>
          <a:p>
            <a:pPr algn="just"/>
            <a:r>
              <a:rPr lang="en-US" dirty="0">
                <a:latin typeface="Times New Roman" panose="02020603050405020304" pitchFamily="18" charset="0"/>
                <a:cs typeface="Times New Roman" panose="02020603050405020304" pitchFamily="18" charset="0"/>
              </a:rPr>
              <a:t>A typical construction of the float is shown in fig. 9. The top section of the float has a sharp edge and several angular grooves. The fluid passing through these grooves, causes the rotation of the float. The turbulence created in this process reduces the viscous force considerably.</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842075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826C44C-6A50-4B7A-9F7C-015B00A7B3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198" y="198000"/>
            <a:ext cx="9703246" cy="66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00808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14E308F-40E2-472F-8720-06B02D7A3FB7}"/>
              </a:ext>
            </a:extLst>
          </p:cNvPr>
          <p:cNvPicPr>
            <a:picLocks noGrp="1" noChangeAspect="1"/>
          </p:cNvPicPr>
          <p:nvPr>
            <p:ph idx="1"/>
          </p:nvPr>
        </p:nvPicPr>
        <p:blipFill>
          <a:blip r:embed="rId2"/>
          <a:stretch>
            <a:fillRect/>
          </a:stretch>
        </p:blipFill>
        <p:spPr>
          <a:xfrm>
            <a:off x="1056443" y="-18000"/>
            <a:ext cx="9755520" cy="6876000"/>
          </a:xfrm>
          <a:prstGeom prst="rect">
            <a:avLst/>
          </a:prstGeom>
        </p:spPr>
      </p:pic>
    </p:spTree>
    <p:extLst>
      <p:ext uri="{BB962C8B-B14F-4D97-AF65-F5344CB8AC3E}">
        <p14:creationId xmlns:p14="http://schemas.microsoft.com/office/powerpoint/2010/main" val="259268545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C244F77-3DED-4906-BE0C-D62FBDA70DF3}"/>
              </a:ext>
            </a:extLst>
          </p:cNvPr>
          <p:cNvPicPr>
            <a:picLocks noGrp="1" noChangeAspect="1"/>
          </p:cNvPicPr>
          <p:nvPr>
            <p:ph idx="1"/>
          </p:nvPr>
        </p:nvPicPr>
        <p:blipFill>
          <a:blip r:embed="rId2"/>
          <a:stretch>
            <a:fillRect/>
          </a:stretch>
        </p:blipFill>
        <p:spPr>
          <a:xfrm>
            <a:off x="834501" y="126000"/>
            <a:ext cx="9834378" cy="6732000"/>
          </a:xfrm>
          <a:prstGeom prst="rect">
            <a:avLst/>
          </a:prstGeom>
        </p:spPr>
      </p:pic>
    </p:spTree>
    <p:extLst>
      <p:ext uri="{BB962C8B-B14F-4D97-AF65-F5344CB8AC3E}">
        <p14:creationId xmlns:p14="http://schemas.microsoft.com/office/powerpoint/2010/main" val="23667482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8647CDF-A15E-4188-9AE5-45B04E3D1F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6241" y="171000"/>
            <a:ext cx="9588253" cy="651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06519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9D98-02C0-4A2C-8D55-0C02740C6667}"/>
              </a:ext>
            </a:extLst>
          </p:cNvPr>
          <p:cNvSpPr>
            <a:spLocks noGrp="1"/>
          </p:cNvSpPr>
          <p:nvPr>
            <p:ph type="title"/>
          </p:nvPr>
        </p:nvSpPr>
        <p:spPr/>
        <p:txBody>
          <a:bodyPr/>
          <a:lstStyle/>
          <a:p>
            <a:pPr algn="ctr"/>
            <a:r>
              <a:rPr lang="en-US" dirty="0">
                <a:solidFill>
                  <a:srgbClr val="222222"/>
                </a:solidFill>
                <a:latin typeface="Algerian" panose="04020705040A02060702" pitchFamily="82" charset="0"/>
              </a:rPr>
              <a:t>P</a:t>
            </a:r>
            <a:r>
              <a:rPr lang="en-US" b="0" i="0" dirty="0">
                <a:solidFill>
                  <a:srgbClr val="222222"/>
                </a:solidFill>
                <a:effectLst/>
                <a:latin typeface="Algerian" panose="04020705040A02060702" pitchFamily="82" charset="0"/>
              </a:rPr>
              <a:t>osition Transducer</a:t>
            </a: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125677E7-BECE-41D2-998B-DB58B360355F}"/>
              </a:ext>
            </a:extLst>
          </p:cNvPr>
          <p:cNvSpPr>
            <a:spLocks noGrp="1"/>
          </p:cNvSpPr>
          <p:nvPr>
            <p:ph idx="1"/>
          </p:nvPr>
        </p:nvSpPr>
        <p:spPr/>
        <p:txBody>
          <a:bodyPr/>
          <a:lstStyle/>
          <a:p>
            <a:pPr algn="just"/>
            <a:r>
              <a:rPr lang="en-US" b="0" i="0" dirty="0">
                <a:solidFill>
                  <a:srgbClr val="222222"/>
                </a:solidFill>
                <a:effectLst/>
                <a:latin typeface="Georgia" panose="02040502050405020303" pitchFamily="18" charset="0"/>
              </a:rPr>
              <a:t>A position transducer typically consists of two fundamental parts. </a:t>
            </a:r>
          </a:p>
          <a:p>
            <a:pPr algn="just"/>
            <a:r>
              <a:rPr lang="en-US" b="0" i="0" dirty="0">
                <a:solidFill>
                  <a:srgbClr val="222222"/>
                </a:solidFill>
                <a:effectLst/>
                <a:latin typeface="Georgia" panose="02040502050405020303" pitchFamily="18" charset="0"/>
              </a:rPr>
              <a:t>One part remains fixed in position while the other part moves with the mechanism whose displacement is being measured.</a:t>
            </a:r>
          </a:p>
          <a:p>
            <a:pPr algn="just"/>
            <a:r>
              <a:rPr lang="en-US" b="0" i="0" dirty="0">
                <a:solidFill>
                  <a:srgbClr val="222222"/>
                </a:solidFill>
                <a:effectLst/>
                <a:latin typeface="Georgia" panose="02040502050405020303" pitchFamily="18" charset="0"/>
              </a:rPr>
              <a:t> The exact nature, and therefore the size, of the fixed and moving portions depend on the sensing technology being used.</a:t>
            </a:r>
          </a:p>
          <a:p>
            <a:pPr algn="just"/>
            <a:r>
              <a:rPr lang="en-US" b="0" i="0" dirty="0">
                <a:solidFill>
                  <a:srgbClr val="222222"/>
                </a:solidFill>
                <a:effectLst/>
                <a:latin typeface="Georgia" panose="02040502050405020303" pitchFamily="18" charset="0"/>
              </a:rPr>
              <a:t> Some transducers are intended to be mounted integrally to the mechanism, while others are designed to be mounted externally.</a:t>
            </a:r>
            <a:endParaRPr lang="en-IN" dirty="0"/>
          </a:p>
        </p:txBody>
      </p:sp>
    </p:spTree>
    <p:extLst>
      <p:ext uri="{BB962C8B-B14F-4D97-AF65-F5344CB8AC3E}">
        <p14:creationId xmlns:p14="http://schemas.microsoft.com/office/powerpoint/2010/main" val="332284594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ydraulicspneumatics 1725 Fig1 9">
            <a:extLst>
              <a:ext uri="{FF2B5EF4-FFF2-40B4-BE49-F238E27FC236}">
                <a16:creationId xmlns:a16="http://schemas.microsoft.com/office/drawing/2014/main" id="{46989A68-F654-407A-B339-FA2BB42877F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09846" y="958788"/>
            <a:ext cx="9652236" cy="5003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87540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C7367-0118-4811-BE06-C3DE58BEF271}"/>
              </a:ext>
            </a:extLst>
          </p:cNvPr>
          <p:cNvSpPr>
            <a:spLocks noGrp="1"/>
          </p:cNvSpPr>
          <p:nvPr>
            <p:ph type="title"/>
          </p:nvPr>
        </p:nvSpPr>
        <p:spPr>
          <a:xfrm>
            <a:off x="838200" y="365126"/>
            <a:ext cx="10515600" cy="1230410"/>
          </a:xfrm>
        </p:spPr>
        <p:txBody>
          <a:bodyPr/>
          <a:lstStyle/>
          <a:p>
            <a:pPr algn="ctr"/>
            <a:r>
              <a:rPr lang="en-IN" dirty="0">
                <a:latin typeface="Algerian" panose="04020705040A02060702" pitchFamily="82" charset="0"/>
              </a:rPr>
              <a:t>Accelerometer</a:t>
            </a:r>
          </a:p>
        </p:txBody>
      </p:sp>
      <p:sp>
        <p:nvSpPr>
          <p:cNvPr id="3" name="Content Placeholder 2">
            <a:extLst>
              <a:ext uri="{FF2B5EF4-FFF2-40B4-BE49-F238E27FC236}">
                <a16:creationId xmlns:a16="http://schemas.microsoft.com/office/drawing/2014/main" id="{21FA1FEE-6D49-4C0F-AC85-7E6757B93864}"/>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An accelerometer is a device that measures the vibration, or acceleration of motion of a structure.</a:t>
            </a:r>
          </a:p>
          <a:p>
            <a:pPr algn="just"/>
            <a:r>
              <a:rPr lang="en-US" dirty="0">
                <a:latin typeface="Times New Roman" panose="02020603050405020304" pitchFamily="18" charset="0"/>
                <a:cs typeface="Times New Roman" panose="02020603050405020304" pitchFamily="18" charset="0"/>
              </a:rPr>
              <a:t> The force caused by vibration or a change in motion (acceleration) causes the mass to "squeeze" the piezoelectric material which produces an electrical charge that is proportional to the force exerted upon it.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600302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working principle of an&#10;accelerometer is based on&#10;PIEZO-ELECTRIC&#10;EFFECT (due to&#10;accelerative forces) and on&#10;the DISPLA...">
            <a:extLst>
              <a:ext uri="{FF2B5EF4-FFF2-40B4-BE49-F238E27FC236}">
                <a16:creationId xmlns:a16="http://schemas.microsoft.com/office/drawing/2014/main" id="{15A65AFD-084B-4E8E-814A-2E329C838D8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52256" y="659297"/>
            <a:ext cx="10182687" cy="5858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113258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CA97EBE-F8C6-4F66-BFB3-9F567C0BF3F2}"/>
              </a:ext>
            </a:extLst>
          </p:cNvPr>
          <p:cNvPicPr>
            <a:picLocks noGrp="1" noChangeAspect="1"/>
          </p:cNvPicPr>
          <p:nvPr>
            <p:ph idx="1"/>
          </p:nvPr>
        </p:nvPicPr>
        <p:blipFill>
          <a:blip r:embed="rId2"/>
          <a:stretch>
            <a:fillRect/>
          </a:stretch>
        </p:blipFill>
        <p:spPr>
          <a:xfrm>
            <a:off x="1189608" y="584999"/>
            <a:ext cx="9729926" cy="5948965"/>
          </a:xfrm>
          <a:prstGeom prst="rect">
            <a:avLst/>
          </a:prstGeom>
        </p:spPr>
      </p:pic>
    </p:spTree>
    <p:extLst>
      <p:ext uri="{BB962C8B-B14F-4D97-AF65-F5344CB8AC3E}">
        <p14:creationId xmlns:p14="http://schemas.microsoft.com/office/powerpoint/2010/main" val="35335139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A95552A-147E-4623-A64C-EA15E8ECA24A}"/>
              </a:ext>
            </a:extLst>
          </p:cNvPr>
          <p:cNvPicPr>
            <a:picLocks noGrp="1" noChangeAspect="1"/>
          </p:cNvPicPr>
          <p:nvPr>
            <p:ph idx="1"/>
          </p:nvPr>
        </p:nvPicPr>
        <p:blipFill>
          <a:blip r:embed="rId2"/>
          <a:stretch>
            <a:fillRect/>
          </a:stretch>
        </p:blipFill>
        <p:spPr>
          <a:xfrm>
            <a:off x="914399" y="549000"/>
            <a:ext cx="9916357" cy="6031098"/>
          </a:xfrm>
          <a:prstGeom prst="rect">
            <a:avLst/>
          </a:prstGeom>
        </p:spPr>
      </p:pic>
    </p:spTree>
    <p:extLst>
      <p:ext uri="{BB962C8B-B14F-4D97-AF65-F5344CB8AC3E}">
        <p14:creationId xmlns:p14="http://schemas.microsoft.com/office/powerpoint/2010/main" val="53173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latin typeface="Algerian" panose="04020705040A02060702" pitchFamily="82" charset="0"/>
              </a:rPr>
              <a:t>Electromagnetic </a:t>
            </a:r>
            <a:r>
              <a:rPr lang="en-IN" dirty="0" err="1">
                <a:latin typeface="Algerian" panose="04020705040A02060702" pitchFamily="82" charset="0"/>
              </a:rPr>
              <a:t>Flowmeter</a:t>
            </a:r>
            <a:endParaRPr lang="en-IN" dirty="0">
              <a:latin typeface="Algerian" panose="04020705040A02060702" pitchFamily="82" charset="0"/>
            </a:endParaRPr>
          </a:p>
        </p:txBody>
      </p:sp>
      <p:sp>
        <p:nvSpPr>
          <p:cNvPr id="3" name="Content Placeholder 2"/>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Electromagnetic </a:t>
            </a:r>
            <a:r>
              <a:rPr lang="en-US" dirty="0" err="1">
                <a:latin typeface="Times New Roman" panose="02020603050405020304" pitchFamily="18" charset="0"/>
                <a:cs typeface="Times New Roman" panose="02020603050405020304" pitchFamily="18" charset="0"/>
              </a:rPr>
              <a:t>flowmeter</a:t>
            </a:r>
            <a:r>
              <a:rPr lang="en-US" dirty="0">
                <a:latin typeface="Times New Roman" panose="02020603050405020304" pitchFamily="18" charset="0"/>
                <a:cs typeface="Times New Roman" panose="02020603050405020304" pitchFamily="18" charset="0"/>
              </a:rPr>
              <a:t> is different from all other </a:t>
            </a:r>
            <a:r>
              <a:rPr lang="en-US" dirty="0" err="1">
                <a:latin typeface="Times New Roman" panose="02020603050405020304" pitchFamily="18" charset="0"/>
                <a:cs typeface="Times New Roman" panose="02020603050405020304" pitchFamily="18" charset="0"/>
              </a:rPr>
              <a:t>flowmeters</a:t>
            </a:r>
            <a:r>
              <a:rPr lang="en-US" dirty="0">
                <a:latin typeface="Times New Roman" panose="02020603050405020304" pitchFamily="18" charset="0"/>
                <a:cs typeface="Times New Roman" panose="02020603050405020304" pitchFamily="18" charset="0"/>
              </a:rPr>
              <a:t> due to its uniqueness on several accounts.</a:t>
            </a:r>
          </a:p>
          <a:p>
            <a:pPr algn="just"/>
            <a:r>
              <a:rPr lang="en-US" dirty="0">
                <a:latin typeface="Times New Roman" panose="02020603050405020304" pitchFamily="18" charset="0"/>
                <a:cs typeface="Times New Roman" panose="02020603050405020304" pitchFamily="18" charset="0"/>
              </a:rPr>
              <a:t> The advantages of this type of </a:t>
            </a:r>
            <a:r>
              <a:rPr lang="en-US" dirty="0" err="1">
                <a:latin typeface="Times New Roman" panose="02020603050405020304" pitchFamily="18" charset="0"/>
                <a:cs typeface="Times New Roman" panose="02020603050405020304" pitchFamily="18" charset="0"/>
              </a:rPr>
              <a:t>flowmeter</a:t>
            </a:r>
            <a:r>
              <a:rPr lang="en-US" dirty="0">
                <a:latin typeface="Times New Roman" panose="02020603050405020304" pitchFamily="18" charset="0"/>
                <a:cs typeface="Times New Roman" panose="02020603050405020304" pitchFamily="18" charset="0"/>
              </a:rPr>
              <a:t> can be summarized as: </a:t>
            </a:r>
          </a:p>
          <a:p>
            <a:pPr marL="514350" indent="-514350" algn="just">
              <a:buAutoNum type="arabicPeriod"/>
            </a:pPr>
            <a:r>
              <a:rPr lang="en-US" dirty="0">
                <a:latin typeface="Times New Roman" panose="02020603050405020304" pitchFamily="18" charset="0"/>
                <a:cs typeface="Times New Roman" panose="02020603050405020304" pitchFamily="18" charset="0"/>
              </a:rPr>
              <a:t>It causes no obstruction to flow path. </a:t>
            </a:r>
          </a:p>
          <a:p>
            <a:pPr marL="514350" indent="-514350" algn="just">
              <a:buAutoNum type="arabicPeriod"/>
            </a:pPr>
            <a:r>
              <a:rPr lang="en-US" dirty="0">
                <a:latin typeface="Times New Roman" panose="02020603050405020304" pitchFamily="18" charset="0"/>
                <a:cs typeface="Times New Roman" panose="02020603050405020304" pitchFamily="18" charset="0"/>
              </a:rPr>
              <a:t>It gives complete linear output in form of voltage. </a:t>
            </a:r>
          </a:p>
          <a:p>
            <a:pPr marL="514350" indent="-514350" algn="just">
              <a:buAutoNum type="arabicPeriod"/>
            </a:pPr>
            <a:r>
              <a:rPr lang="en-US" dirty="0">
                <a:latin typeface="Times New Roman" panose="02020603050405020304" pitchFamily="18" charset="0"/>
                <a:cs typeface="Times New Roman" panose="02020603050405020304" pitchFamily="18" charset="0"/>
              </a:rPr>
              <a:t> The output is unaffected by changes in pressure, temperature and viscosity of the fluid. </a:t>
            </a:r>
          </a:p>
          <a:p>
            <a:pPr marL="0" indent="0" algn="just">
              <a:buNone/>
            </a:pPr>
            <a:r>
              <a:rPr lang="en-US" dirty="0">
                <a:latin typeface="Times New Roman" panose="02020603050405020304" pitchFamily="18" charset="0"/>
                <a:cs typeface="Times New Roman" panose="02020603050405020304" pitchFamily="18" charset="0"/>
              </a:rPr>
              <a:t>4. Reverse flow can also be measured. </a:t>
            </a:r>
          </a:p>
          <a:p>
            <a:pPr marL="0" indent="0" algn="just">
              <a:buNone/>
            </a:pPr>
            <a:r>
              <a:rPr lang="en-US" dirty="0">
                <a:latin typeface="Times New Roman" panose="02020603050405020304" pitchFamily="18" charset="0"/>
                <a:cs typeface="Times New Roman" panose="02020603050405020304" pitchFamily="18" charset="0"/>
              </a:rPr>
              <a:t>5. Flow velocity as low as 10-6m/sec can be measured.</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044701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2ACAA9A-AC52-40CE-832E-A35D57B0DCC5}"/>
              </a:ext>
            </a:extLst>
          </p:cNvPr>
          <p:cNvPicPr>
            <a:picLocks noGrp="1" noChangeAspect="1"/>
          </p:cNvPicPr>
          <p:nvPr>
            <p:ph idx="1"/>
          </p:nvPr>
        </p:nvPicPr>
        <p:blipFill rotWithShape="1">
          <a:blip r:embed="rId2"/>
          <a:srcRect l="3041" t="2392" r="21593" b="4024"/>
          <a:stretch/>
        </p:blipFill>
        <p:spPr>
          <a:xfrm>
            <a:off x="656948" y="214604"/>
            <a:ext cx="10573304" cy="6264000"/>
          </a:xfrm>
          <a:prstGeom prst="rect">
            <a:avLst/>
          </a:prstGeom>
        </p:spPr>
      </p:pic>
    </p:spTree>
    <p:extLst>
      <p:ext uri="{BB962C8B-B14F-4D97-AF65-F5344CB8AC3E}">
        <p14:creationId xmlns:p14="http://schemas.microsoft.com/office/powerpoint/2010/main" val="9578525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5CF618D-42AA-4D99-941D-E12404A5C54C}"/>
              </a:ext>
            </a:extLst>
          </p:cNvPr>
          <p:cNvPicPr>
            <a:picLocks noGrp="1" noChangeAspect="1"/>
          </p:cNvPicPr>
          <p:nvPr>
            <p:ph idx="1"/>
          </p:nvPr>
        </p:nvPicPr>
        <p:blipFill rotWithShape="1">
          <a:blip r:embed="rId2"/>
          <a:srcRect l="5834" r="21650" b="3317"/>
          <a:stretch/>
        </p:blipFill>
        <p:spPr>
          <a:xfrm>
            <a:off x="763480" y="79751"/>
            <a:ext cx="10466772" cy="6516000"/>
          </a:xfrm>
          <a:prstGeom prst="rect">
            <a:avLst/>
          </a:prstGeom>
        </p:spPr>
      </p:pic>
    </p:spTree>
    <p:extLst>
      <p:ext uri="{BB962C8B-B14F-4D97-AF65-F5344CB8AC3E}">
        <p14:creationId xmlns:p14="http://schemas.microsoft.com/office/powerpoint/2010/main" val="137338495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5232E8C-1E0B-451C-A927-DF420FCFD52D}"/>
              </a:ext>
            </a:extLst>
          </p:cNvPr>
          <p:cNvPicPr>
            <a:picLocks noGrp="1" noChangeAspect="1"/>
          </p:cNvPicPr>
          <p:nvPr>
            <p:ph idx="1"/>
          </p:nvPr>
        </p:nvPicPr>
        <p:blipFill rotWithShape="1">
          <a:blip r:embed="rId2"/>
          <a:srcRect l="3493" t="3519" r="19850" b="4308"/>
          <a:stretch/>
        </p:blipFill>
        <p:spPr>
          <a:xfrm>
            <a:off x="976544" y="317239"/>
            <a:ext cx="10413506" cy="5940000"/>
          </a:xfrm>
          <a:prstGeom prst="rect">
            <a:avLst/>
          </a:prstGeom>
        </p:spPr>
      </p:pic>
    </p:spTree>
    <p:extLst>
      <p:ext uri="{BB962C8B-B14F-4D97-AF65-F5344CB8AC3E}">
        <p14:creationId xmlns:p14="http://schemas.microsoft.com/office/powerpoint/2010/main" val="410949014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2CA8821-08E9-4743-9A39-4E26C424BCE1}"/>
              </a:ext>
            </a:extLst>
          </p:cNvPr>
          <p:cNvPicPr>
            <a:picLocks noGrp="1" noChangeAspect="1"/>
          </p:cNvPicPr>
          <p:nvPr>
            <p:ph idx="1"/>
          </p:nvPr>
        </p:nvPicPr>
        <p:blipFill rotWithShape="1">
          <a:blip r:embed="rId2"/>
          <a:srcRect l="6508" r="8119" b="4905"/>
          <a:stretch/>
        </p:blipFill>
        <p:spPr>
          <a:xfrm>
            <a:off x="1240966" y="182837"/>
            <a:ext cx="9936539" cy="6228000"/>
          </a:xfrm>
          <a:prstGeom prst="rect">
            <a:avLst/>
          </a:prstGeom>
        </p:spPr>
      </p:pic>
    </p:spTree>
    <p:extLst>
      <p:ext uri="{BB962C8B-B14F-4D97-AF65-F5344CB8AC3E}">
        <p14:creationId xmlns:p14="http://schemas.microsoft.com/office/powerpoint/2010/main" val="24739399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B0F02BA-F9E9-40D7-9D2B-1C62C073C8B6}"/>
              </a:ext>
            </a:extLst>
          </p:cNvPr>
          <p:cNvPicPr>
            <a:picLocks noGrp="1" noChangeAspect="1"/>
          </p:cNvPicPr>
          <p:nvPr>
            <p:ph idx="1"/>
          </p:nvPr>
        </p:nvPicPr>
        <p:blipFill rotWithShape="1">
          <a:blip r:embed="rId2"/>
          <a:srcRect l="4274" r="36010" b="4045"/>
          <a:stretch/>
        </p:blipFill>
        <p:spPr>
          <a:xfrm>
            <a:off x="1216240" y="81000"/>
            <a:ext cx="10617693" cy="6257656"/>
          </a:xfrm>
          <a:prstGeom prst="rect">
            <a:avLst/>
          </a:prstGeom>
        </p:spPr>
      </p:pic>
    </p:spTree>
    <p:extLst>
      <p:ext uri="{BB962C8B-B14F-4D97-AF65-F5344CB8AC3E}">
        <p14:creationId xmlns:p14="http://schemas.microsoft.com/office/powerpoint/2010/main" val="26140040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D4371-6E5A-43DA-8F6D-EB1094D07B4C}"/>
              </a:ext>
            </a:extLst>
          </p:cNvPr>
          <p:cNvSpPr>
            <a:spLocks noGrp="1"/>
          </p:cNvSpPr>
          <p:nvPr>
            <p:ph type="title"/>
          </p:nvPr>
        </p:nvSpPr>
        <p:spPr>
          <a:xfrm>
            <a:off x="1080796" y="2240578"/>
            <a:ext cx="10515600" cy="1325563"/>
          </a:xfrm>
        </p:spPr>
        <p:txBody>
          <a:bodyPr>
            <a:normAutofit fontScale="90000"/>
          </a:bodyPr>
          <a:lstStyle/>
          <a:p>
            <a:pPr algn="ctr"/>
            <a:br>
              <a:rPr lang="en-US" dirty="0"/>
            </a:br>
            <a:r>
              <a:rPr lang="en-US" dirty="0">
                <a:latin typeface="Algerian" panose="04020705040A02060702" pitchFamily="82" charset="0"/>
              </a:rPr>
              <a:t>Measurement of Speed</a:t>
            </a:r>
            <a:br>
              <a:rPr lang="en-IN" dirty="0"/>
            </a:br>
            <a:endParaRPr lang="en-IN" dirty="0"/>
          </a:p>
        </p:txBody>
      </p:sp>
    </p:spTree>
    <p:extLst>
      <p:ext uri="{BB962C8B-B14F-4D97-AF65-F5344CB8AC3E}">
        <p14:creationId xmlns:p14="http://schemas.microsoft.com/office/powerpoint/2010/main" val="322592642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BDF8AFC-3213-4D4B-92C5-2A795D3C59D1}"/>
              </a:ext>
            </a:extLst>
          </p:cNvPr>
          <p:cNvPicPr>
            <a:picLocks noGrp="1" noChangeAspect="1"/>
          </p:cNvPicPr>
          <p:nvPr>
            <p:ph idx="1"/>
          </p:nvPr>
        </p:nvPicPr>
        <p:blipFill rotWithShape="1">
          <a:blip r:embed="rId2"/>
          <a:srcRect r="18499"/>
          <a:stretch/>
        </p:blipFill>
        <p:spPr>
          <a:xfrm>
            <a:off x="683581" y="243000"/>
            <a:ext cx="10777491" cy="6372000"/>
          </a:xfrm>
          <a:prstGeom prst="rect">
            <a:avLst/>
          </a:prstGeom>
        </p:spPr>
      </p:pic>
    </p:spTree>
    <p:extLst>
      <p:ext uri="{BB962C8B-B14F-4D97-AF65-F5344CB8AC3E}">
        <p14:creationId xmlns:p14="http://schemas.microsoft.com/office/powerpoint/2010/main" val="117857510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7FCFBAF-6D31-4B1D-9E29-131C0266D2B1}"/>
              </a:ext>
            </a:extLst>
          </p:cNvPr>
          <p:cNvPicPr>
            <a:picLocks noGrp="1" noChangeAspect="1"/>
          </p:cNvPicPr>
          <p:nvPr>
            <p:ph idx="1"/>
          </p:nvPr>
        </p:nvPicPr>
        <p:blipFill rotWithShape="1">
          <a:blip r:embed="rId2"/>
          <a:srcRect r="16406"/>
          <a:stretch/>
        </p:blipFill>
        <p:spPr>
          <a:xfrm>
            <a:off x="727969" y="80794"/>
            <a:ext cx="10715348" cy="6531249"/>
          </a:xfrm>
          <a:prstGeom prst="rect">
            <a:avLst/>
          </a:prstGeom>
        </p:spPr>
      </p:pic>
    </p:spTree>
    <p:extLst>
      <p:ext uri="{BB962C8B-B14F-4D97-AF65-F5344CB8AC3E}">
        <p14:creationId xmlns:p14="http://schemas.microsoft.com/office/powerpoint/2010/main" val="171599408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053A391-6ED5-4891-A54F-9D392DABAEBC}"/>
              </a:ext>
            </a:extLst>
          </p:cNvPr>
          <p:cNvPicPr>
            <a:picLocks noGrp="1" noChangeAspect="1"/>
          </p:cNvPicPr>
          <p:nvPr>
            <p:ph idx="1"/>
          </p:nvPr>
        </p:nvPicPr>
        <p:blipFill rotWithShape="1">
          <a:blip r:embed="rId2"/>
          <a:srcRect r="25261"/>
          <a:stretch/>
        </p:blipFill>
        <p:spPr>
          <a:xfrm>
            <a:off x="878889" y="809144"/>
            <a:ext cx="10315853" cy="5364000"/>
          </a:xfrm>
          <a:prstGeom prst="rect">
            <a:avLst/>
          </a:prstGeom>
        </p:spPr>
      </p:pic>
    </p:spTree>
    <p:extLst>
      <p:ext uri="{BB962C8B-B14F-4D97-AF65-F5344CB8AC3E}">
        <p14:creationId xmlns:p14="http://schemas.microsoft.com/office/powerpoint/2010/main" val="343170353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7FC8CBB-9CD0-40DC-85D9-B64048DCAEA6}"/>
              </a:ext>
            </a:extLst>
          </p:cNvPr>
          <p:cNvPicPr>
            <a:picLocks noGrp="1" noChangeAspect="1"/>
          </p:cNvPicPr>
          <p:nvPr>
            <p:ph idx="1"/>
          </p:nvPr>
        </p:nvPicPr>
        <p:blipFill rotWithShape="1">
          <a:blip r:embed="rId2"/>
          <a:srcRect r="7713"/>
          <a:stretch/>
        </p:blipFill>
        <p:spPr>
          <a:xfrm>
            <a:off x="1225118" y="297000"/>
            <a:ext cx="9729927" cy="6264000"/>
          </a:xfrm>
          <a:prstGeom prst="rect">
            <a:avLst/>
          </a:prstGeom>
        </p:spPr>
      </p:pic>
    </p:spTree>
    <p:extLst>
      <p:ext uri="{BB962C8B-B14F-4D97-AF65-F5344CB8AC3E}">
        <p14:creationId xmlns:p14="http://schemas.microsoft.com/office/powerpoint/2010/main" val="301582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latin typeface="Algerian" panose="04020705040A02060702" pitchFamily="82" charset="0"/>
              </a:rPr>
              <a:t>Electromagnetic Flowmeter</a:t>
            </a:r>
            <a:endParaRPr lang="en-IN" dirty="0"/>
          </a:p>
        </p:txBody>
      </p:sp>
      <p:pic>
        <p:nvPicPr>
          <p:cNvPr id="4" name="Content Placeholder 3"/>
          <p:cNvPicPr>
            <a:picLocks noGrp="1" noChangeAspect="1"/>
          </p:cNvPicPr>
          <p:nvPr>
            <p:ph idx="1"/>
          </p:nvPr>
        </p:nvPicPr>
        <p:blipFill>
          <a:blip r:embed="rId2"/>
          <a:stretch>
            <a:fillRect/>
          </a:stretch>
        </p:blipFill>
        <p:spPr>
          <a:xfrm>
            <a:off x="1258957" y="1881809"/>
            <a:ext cx="9568069" cy="4533617"/>
          </a:xfrm>
          <a:prstGeom prst="rect">
            <a:avLst/>
          </a:prstGeom>
        </p:spPr>
      </p:pic>
    </p:spTree>
    <p:extLst>
      <p:ext uri="{BB962C8B-B14F-4D97-AF65-F5344CB8AC3E}">
        <p14:creationId xmlns:p14="http://schemas.microsoft.com/office/powerpoint/2010/main" val="118728030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92A07DA-0E19-4A75-AC1B-AC8A8A30FA35}"/>
              </a:ext>
            </a:extLst>
          </p:cNvPr>
          <p:cNvPicPr>
            <a:picLocks noGrp="1" noChangeAspect="1"/>
          </p:cNvPicPr>
          <p:nvPr>
            <p:ph idx="1"/>
          </p:nvPr>
        </p:nvPicPr>
        <p:blipFill rotWithShape="1">
          <a:blip r:embed="rId2"/>
          <a:srcRect r="13025"/>
          <a:stretch/>
        </p:blipFill>
        <p:spPr>
          <a:xfrm>
            <a:off x="1145219" y="762750"/>
            <a:ext cx="9658905" cy="5638050"/>
          </a:xfrm>
          <a:prstGeom prst="rect">
            <a:avLst/>
          </a:prstGeom>
        </p:spPr>
      </p:pic>
    </p:spTree>
    <p:extLst>
      <p:ext uri="{BB962C8B-B14F-4D97-AF65-F5344CB8AC3E}">
        <p14:creationId xmlns:p14="http://schemas.microsoft.com/office/powerpoint/2010/main" val="187457034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44F38C1-1104-4817-BBB2-605BBA9B2B42}"/>
              </a:ext>
            </a:extLst>
          </p:cNvPr>
          <p:cNvPicPr>
            <a:picLocks noGrp="1" noChangeAspect="1"/>
          </p:cNvPicPr>
          <p:nvPr>
            <p:ph idx="1"/>
          </p:nvPr>
        </p:nvPicPr>
        <p:blipFill rotWithShape="1">
          <a:blip r:embed="rId2"/>
          <a:srcRect r="12060"/>
          <a:stretch/>
        </p:blipFill>
        <p:spPr>
          <a:xfrm>
            <a:off x="1393793" y="513000"/>
            <a:ext cx="9001957" cy="5832000"/>
          </a:xfrm>
          <a:prstGeom prst="rect">
            <a:avLst/>
          </a:prstGeom>
        </p:spPr>
      </p:pic>
    </p:spTree>
    <p:extLst>
      <p:ext uri="{BB962C8B-B14F-4D97-AF65-F5344CB8AC3E}">
        <p14:creationId xmlns:p14="http://schemas.microsoft.com/office/powerpoint/2010/main" val="193231274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C8AEACB-3A2A-47D7-9666-BEDA59ED741D}"/>
              </a:ext>
            </a:extLst>
          </p:cNvPr>
          <p:cNvPicPr>
            <a:picLocks noGrp="1" noChangeAspect="1"/>
          </p:cNvPicPr>
          <p:nvPr>
            <p:ph idx="1"/>
          </p:nvPr>
        </p:nvPicPr>
        <p:blipFill rotWithShape="1">
          <a:blip r:embed="rId2"/>
          <a:srcRect r="12382" b="32280"/>
          <a:stretch/>
        </p:blipFill>
        <p:spPr>
          <a:xfrm>
            <a:off x="1085918" y="705710"/>
            <a:ext cx="9740163" cy="5652000"/>
          </a:xfrm>
          <a:prstGeom prst="rect">
            <a:avLst/>
          </a:prstGeom>
        </p:spPr>
      </p:pic>
    </p:spTree>
    <p:extLst>
      <p:ext uri="{BB962C8B-B14F-4D97-AF65-F5344CB8AC3E}">
        <p14:creationId xmlns:p14="http://schemas.microsoft.com/office/powerpoint/2010/main" val="50138276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C6845BF-14CF-4175-864E-8A6BE84A8444}"/>
              </a:ext>
            </a:extLst>
          </p:cNvPr>
          <p:cNvPicPr>
            <a:picLocks noGrp="1" noChangeAspect="1"/>
          </p:cNvPicPr>
          <p:nvPr>
            <p:ph idx="1"/>
          </p:nvPr>
        </p:nvPicPr>
        <p:blipFill rotWithShape="1">
          <a:blip r:embed="rId2"/>
          <a:srcRect r="6747"/>
          <a:stretch/>
        </p:blipFill>
        <p:spPr>
          <a:xfrm>
            <a:off x="1343490" y="500768"/>
            <a:ext cx="9611555" cy="6444000"/>
          </a:xfrm>
          <a:prstGeom prst="rect">
            <a:avLst/>
          </a:prstGeom>
        </p:spPr>
      </p:pic>
    </p:spTree>
    <p:extLst>
      <p:ext uri="{BB962C8B-B14F-4D97-AF65-F5344CB8AC3E}">
        <p14:creationId xmlns:p14="http://schemas.microsoft.com/office/powerpoint/2010/main" val="292282017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A90B8B5-BABF-4FE6-A3C0-17A483CEC419}"/>
              </a:ext>
            </a:extLst>
          </p:cNvPr>
          <p:cNvPicPr>
            <a:picLocks noGrp="1" noChangeAspect="1"/>
          </p:cNvPicPr>
          <p:nvPr>
            <p:ph idx="1"/>
          </p:nvPr>
        </p:nvPicPr>
        <p:blipFill rotWithShape="1">
          <a:blip r:embed="rId2"/>
          <a:srcRect r="12865" b="33453"/>
          <a:stretch/>
        </p:blipFill>
        <p:spPr>
          <a:xfrm>
            <a:off x="641505" y="174106"/>
            <a:ext cx="10485100" cy="6012000"/>
          </a:xfrm>
          <a:prstGeom prst="rect">
            <a:avLst/>
          </a:prstGeom>
        </p:spPr>
      </p:pic>
    </p:spTree>
    <p:extLst>
      <p:ext uri="{BB962C8B-B14F-4D97-AF65-F5344CB8AC3E}">
        <p14:creationId xmlns:p14="http://schemas.microsoft.com/office/powerpoint/2010/main" val="167474832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86898C1-408A-4FC1-A5B7-AB0A625B118E}"/>
              </a:ext>
            </a:extLst>
          </p:cNvPr>
          <p:cNvPicPr>
            <a:picLocks noGrp="1" noChangeAspect="1"/>
          </p:cNvPicPr>
          <p:nvPr>
            <p:ph idx="1"/>
          </p:nvPr>
        </p:nvPicPr>
        <p:blipFill rotWithShape="1">
          <a:blip r:embed="rId2"/>
          <a:srcRect r="22846"/>
          <a:stretch/>
        </p:blipFill>
        <p:spPr>
          <a:xfrm>
            <a:off x="1686757" y="176446"/>
            <a:ext cx="9037468" cy="6505108"/>
          </a:xfrm>
          <a:prstGeom prst="rect">
            <a:avLst/>
          </a:prstGeom>
        </p:spPr>
      </p:pic>
    </p:spTree>
    <p:extLst>
      <p:ext uri="{BB962C8B-B14F-4D97-AF65-F5344CB8AC3E}">
        <p14:creationId xmlns:p14="http://schemas.microsoft.com/office/powerpoint/2010/main" val="202015820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57016E3-5BB8-4380-93C8-6D4C59528B1C}"/>
              </a:ext>
            </a:extLst>
          </p:cNvPr>
          <p:cNvPicPr>
            <a:picLocks noGrp="1" noChangeAspect="1"/>
          </p:cNvPicPr>
          <p:nvPr>
            <p:ph idx="1"/>
          </p:nvPr>
        </p:nvPicPr>
        <p:blipFill rotWithShape="1">
          <a:blip r:embed="rId2"/>
          <a:srcRect r="21559"/>
          <a:stretch/>
        </p:blipFill>
        <p:spPr>
          <a:xfrm>
            <a:off x="3086146" y="405000"/>
            <a:ext cx="6318954" cy="6048000"/>
          </a:xfrm>
          <a:prstGeom prst="rect">
            <a:avLst/>
          </a:prstGeom>
        </p:spPr>
      </p:pic>
    </p:spTree>
    <p:extLst>
      <p:ext uri="{BB962C8B-B14F-4D97-AF65-F5344CB8AC3E}">
        <p14:creationId xmlns:p14="http://schemas.microsoft.com/office/powerpoint/2010/main" val="381617485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A1D7921-DDDD-4CD1-80BF-B15EF77EB7D7}"/>
              </a:ext>
            </a:extLst>
          </p:cNvPr>
          <p:cNvPicPr>
            <a:picLocks noGrp="1" noChangeAspect="1"/>
          </p:cNvPicPr>
          <p:nvPr>
            <p:ph idx="1"/>
          </p:nvPr>
        </p:nvPicPr>
        <p:blipFill rotWithShape="1">
          <a:blip r:embed="rId2"/>
          <a:srcRect r="13187" b="23375"/>
          <a:stretch/>
        </p:blipFill>
        <p:spPr>
          <a:xfrm>
            <a:off x="941034" y="441000"/>
            <a:ext cx="10090198" cy="5976000"/>
          </a:xfrm>
          <a:prstGeom prst="rect">
            <a:avLst/>
          </a:prstGeom>
        </p:spPr>
      </p:pic>
    </p:spTree>
    <p:extLst>
      <p:ext uri="{BB962C8B-B14F-4D97-AF65-F5344CB8AC3E}">
        <p14:creationId xmlns:p14="http://schemas.microsoft.com/office/powerpoint/2010/main" val="140811500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95D73B1-9AEF-4120-BC6F-8316C7DAE572}"/>
              </a:ext>
            </a:extLst>
          </p:cNvPr>
          <p:cNvPicPr>
            <a:picLocks noGrp="1" noChangeAspect="1"/>
          </p:cNvPicPr>
          <p:nvPr>
            <p:ph idx="1"/>
          </p:nvPr>
        </p:nvPicPr>
        <p:blipFill rotWithShape="1">
          <a:blip r:embed="rId2"/>
          <a:srcRect r="9001"/>
          <a:stretch/>
        </p:blipFill>
        <p:spPr>
          <a:xfrm>
            <a:off x="1180730" y="423000"/>
            <a:ext cx="10085033" cy="6012000"/>
          </a:xfrm>
          <a:prstGeom prst="rect">
            <a:avLst/>
          </a:prstGeom>
        </p:spPr>
      </p:pic>
    </p:spTree>
    <p:extLst>
      <p:ext uri="{BB962C8B-B14F-4D97-AF65-F5344CB8AC3E}">
        <p14:creationId xmlns:p14="http://schemas.microsoft.com/office/powerpoint/2010/main" val="316411771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78A16F8-2692-4335-AB47-C93E5EBD3BBD}"/>
              </a:ext>
            </a:extLst>
          </p:cNvPr>
          <p:cNvPicPr>
            <a:picLocks noGrp="1" noChangeAspect="1"/>
          </p:cNvPicPr>
          <p:nvPr>
            <p:ph idx="1"/>
          </p:nvPr>
        </p:nvPicPr>
        <p:blipFill rotWithShape="1">
          <a:blip r:embed="rId2"/>
          <a:srcRect r="10450"/>
          <a:stretch/>
        </p:blipFill>
        <p:spPr>
          <a:xfrm>
            <a:off x="843379" y="369000"/>
            <a:ext cx="10271464" cy="6120000"/>
          </a:xfrm>
          <a:prstGeom prst="rect">
            <a:avLst/>
          </a:prstGeom>
        </p:spPr>
      </p:pic>
    </p:spTree>
    <p:extLst>
      <p:ext uri="{BB962C8B-B14F-4D97-AF65-F5344CB8AC3E}">
        <p14:creationId xmlns:p14="http://schemas.microsoft.com/office/powerpoint/2010/main" val="37000881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latin typeface="Algerian" panose="04020705040A02060702" pitchFamily="82" charset="0"/>
              </a:rPr>
              <a:t>Electromagnetic Flowmeter</a:t>
            </a:r>
            <a:endParaRPr lang="en-IN" dirty="0"/>
          </a:p>
        </p:txBody>
      </p:sp>
      <p:sp>
        <p:nvSpPr>
          <p:cNvPr id="3" name="Content Placeholder 2"/>
          <p:cNvSpPr>
            <a:spLocks noGrp="1"/>
          </p:cNvSpPr>
          <p:nvPr>
            <p:ph idx="1"/>
          </p:nvPr>
        </p:nvSpPr>
        <p:spPr/>
        <p:txBody>
          <a:bodyPr>
            <a:normAutofit lnSpcReduction="10000"/>
          </a:bodyPr>
          <a:lstStyle/>
          <a:p>
            <a:pPr algn="just"/>
            <a:r>
              <a:rPr lang="en-US" dirty="0">
                <a:latin typeface="Times New Roman" panose="02020603050405020304" pitchFamily="18" charset="0"/>
                <a:cs typeface="Times New Roman" panose="02020603050405020304" pitchFamily="18" charset="0"/>
              </a:rPr>
              <a:t>Electromagnetic </a:t>
            </a:r>
            <a:r>
              <a:rPr lang="en-US" dirty="0" err="1">
                <a:latin typeface="Times New Roman" panose="02020603050405020304" pitchFamily="18" charset="0"/>
                <a:cs typeface="Times New Roman" panose="02020603050405020304" pitchFamily="18" charset="0"/>
              </a:rPr>
              <a:t>flowmeters</a:t>
            </a:r>
            <a:r>
              <a:rPr lang="en-US" dirty="0">
                <a:latin typeface="Times New Roman" panose="02020603050405020304" pitchFamily="18" charset="0"/>
                <a:cs typeface="Times New Roman" panose="02020603050405020304" pitchFamily="18" charset="0"/>
              </a:rPr>
              <a:t> are suitable for measurement of velocity of conducting (Mercury) and weakly conducting (water) liquid. </a:t>
            </a:r>
          </a:p>
          <a:p>
            <a:pPr algn="just"/>
            <a:r>
              <a:rPr lang="en-US" dirty="0">
                <a:latin typeface="Times New Roman" panose="02020603050405020304" pitchFamily="18" charset="0"/>
                <a:cs typeface="Times New Roman" panose="02020603050405020304" pitchFamily="18" charset="0"/>
              </a:rPr>
              <a:t>The basic principle of operation can be understood from fig. 10. </a:t>
            </a:r>
          </a:p>
          <a:p>
            <a:pPr algn="just"/>
            <a:r>
              <a:rPr lang="en-US" dirty="0">
                <a:latin typeface="Times New Roman" panose="02020603050405020304" pitchFamily="18" charset="0"/>
                <a:cs typeface="Times New Roman" panose="02020603050405020304" pitchFamily="18" charset="0"/>
              </a:rPr>
              <a:t>It works on the principle of basic electromagnetic induction; i.e. when a conductor moves along a magnetic field perpendicular to the direction of flow, a voltage would be induced perpendicular to the direction of movement as also to the magnetic filed. The flowing liquid acts like a conductor. External magnetic field is applied perpendicular to the direction of the flow and two electrodes are flushed on the wall of the pipeline as shown. </a:t>
            </a:r>
          </a:p>
          <a:p>
            <a:pPr algn="just"/>
            <a:r>
              <a:rPr lang="en-US" dirty="0">
                <a:latin typeface="Times New Roman" panose="02020603050405020304" pitchFamily="18" charset="0"/>
                <a:cs typeface="Times New Roman" panose="02020603050405020304" pitchFamily="18" charset="0"/>
              </a:rPr>
              <a:t>The expression for the voltage induced is given by:</a:t>
            </a:r>
            <a:endParaRPr lang="en-IN"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8421779" y="5652655"/>
            <a:ext cx="1535069" cy="365492"/>
          </a:xfrm>
          <a:prstGeom prst="rect">
            <a:avLst/>
          </a:prstGeom>
        </p:spPr>
      </p:pic>
    </p:spTree>
    <p:extLst>
      <p:ext uri="{BB962C8B-B14F-4D97-AF65-F5344CB8AC3E}">
        <p14:creationId xmlns:p14="http://schemas.microsoft.com/office/powerpoint/2010/main" val="170490055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EED6C37-2849-406A-83F9-4FA45C663487}"/>
              </a:ext>
            </a:extLst>
          </p:cNvPr>
          <p:cNvPicPr>
            <a:picLocks noGrp="1" noChangeAspect="1"/>
          </p:cNvPicPr>
          <p:nvPr>
            <p:ph idx="1"/>
          </p:nvPr>
        </p:nvPicPr>
        <p:blipFill rotWithShape="1">
          <a:blip r:embed="rId2"/>
          <a:srcRect r="11899"/>
          <a:stretch/>
        </p:blipFill>
        <p:spPr>
          <a:xfrm>
            <a:off x="1162975" y="207000"/>
            <a:ext cx="10315852" cy="6444000"/>
          </a:xfrm>
          <a:prstGeom prst="rect">
            <a:avLst/>
          </a:prstGeom>
        </p:spPr>
      </p:pic>
    </p:spTree>
    <p:extLst>
      <p:ext uri="{BB962C8B-B14F-4D97-AF65-F5344CB8AC3E}">
        <p14:creationId xmlns:p14="http://schemas.microsoft.com/office/powerpoint/2010/main" val="425528503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FB499E6-FBF6-452B-B6D1-86A295127A1B}"/>
              </a:ext>
            </a:extLst>
          </p:cNvPr>
          <p:cNvPicPr>
            <a:picLocks noGrp="1" noChangeAspect="1"/>
          </p:cNvPicPr>
          <p:nvPr>
            <p:ph idx="1"/>
          </p:nvPr>
        </p:nvPicPr>
        <p:blipFill rotWithShape="1">
          <a:blip r:embed="rId2"/>
          <a:srcRect r="11576"/>
          <a:stretch/>
        </p:blipFill>
        <p:spPr>
          <a:xfrm>
            <a:off x="621437" y="314065"/>
            <a:ext cx="10741980" cy="6408000"/>
          </a:xfrm>
          <a:prstGeom prst="rect">
            <a:avLst/>
          </a:prstGeom>
        </p:spPr>
      </p:pic>
    </p:spTree>
    <p:extLst>
      <p:ext uri="{BB962C8B-B14F-4D97-AF65-F5344CB8AC3E}">
        <p14:creationId xmlns:p14="http://schemas.microsoft.com/office/powerpoint/2010/main" val="254396458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7F87F28-CA61-40B3-B2AD-4E90F60AE5DC}"/>
              </a:ext>
            </a:extLst>
          </p:cNvPr>
          <p:cNvPicPr>
            <a:picLocks noGrp="1" noChangeAspect="1"/>
          </p:cNvPicPr>
          <p:nvPr>
            <p:ph idx="1"/>
          </p:nvPr>
        </p:nvPicPr>
        <p:blipFill rotWithShape="1">
          <a:blip r:embed="rId2"/>
          <a:srcRect r="7230"/>
          <a:stretch/>
        </p:blipFill>
        <p:spPr>
          <a:xfrm>
            <a:off x="958788" y="413566"/>
            <a:ext cx="10724226" cy="6030868"/>
          </a:xfrm>
          <a:prstGeom prst="rect">
            <a:avLst/>
          </a:prstGeom>
        </p:spPr>
      </p:pic>
    </p:spTree>
    <p:extLst>
      <p:ext uri="{BB962C8B-B14F-4D97-AF65-F5344CB8AC3E}">
        <p14:creationId xmlns:p14="http://schemas.microsoft.com/office/powerpoint/2010/main" val="329166801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D6C9924-062B-494E-8E9D-29832C6AB356}"/>
              </a:ext>
            </a:extLst>
          </p:cNvPr>
          <p:cNvPicPr>
            <a:picLocks noGrp="1" noChangeAspect="1"/>
          </p:cNvPicPr>
          <p:nvPr>
            <p:ph idx="1"/>
          </p:nvPr>
        </p:nvPicPr>
        <p:blipFill rotWithShape="1">
          <a:blip r:embed="rId2"/>
          <a:srcRect r="14796" b="18658"/>
          <a:stretch/>
        </p:blipFill>
        <p:spPr>
          <a:xfrm>
            <a:off x="2974203" y="999000"/>
            <a:ext cx="6780508" cy="4860000"/>
          </a:xfrm>
          <a:prstGeom prst="rect">
            <a:avLst/>
          </a:prstGeom>
        </p:spPr>
      </p:pic>
    </p:spTree>
    <p:extLst>
      <p:ext uri="{BB962C8B-B14F-4D97-AF65-F5344CB8AC3E}">
        <p14:creationId xmlns:p14="http://schemas.microsoft.com/office/powerpoint/2010/main" val="170928394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A6848D7-D632-46E9-82ED-6D207B6524B9}"/>
              </a:ext>
            </a:extLst>
          </p:cNvPr>
          <p:cNvPicPr>
            <a:picLocks noGrp="1" noChangeAspect="1"/>
          </p:cNvPicPr>
          <p:nvPr>
            <p:ph idx="1"/>
          </p:nvPr>
        </p:nvPicPr>
        <p:blipFill rotWithShape="1">
          <a:blip r:embed="rId2"/>
          <a:srcRect r="10772" b="23804"/>
          <a:stretch/>
        </p:blipFill>
        <p:spPr>
          <a:xfrm>
            <a:off x="284085" y="441000"/>
            <a:ext cx="11212498" cy="5976000"/>
          </a:xfrm>
          <a:prstGeom prst="rect">
            <a:avLst/>
          </a:prstGeom>
        </p:spPr>
      </p:pic>
    </p:spTree>
    <p:extLst>
      <p:ext uri="{BB962C8B-B14F-4D97-AF65-F5344CB8AC3E}">
        <p14:creationId xmlns:p14="http://schemas.microsoft.com/office/powerpoint/2010/main" val="404685093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7783FA0-F183-4A0E-A92F-EEDFD686E945}"/>
              </a:ext>
            </a:extLst>
          </p:cNvPr>
          <p:cNvPicPr>
            <a:picLocks noGrp="1" noChangeAspect="1"/>
          </p:cNvPicPr>
          <p:nvPr>
            <p:ph idx="1"/>
          </p:nvPr>
        </p:nvPicPr>
        <p:blipFill rotWithShape="1">
          <a:blip r:embed="rId2"/>
          <a:srcRect r="10289"/>
          <a:stretch/>
        </p:blipFill>
        <p:spPr>
          <a:xfrm>
            <a:off x="976544" y="88777"/>
            <a:ext cx="9960746" cy="6613863"/>
          </a:xfrm>
          <a:prstGeom prst="rect">
            <a:avLst/>
          </a:prstGeom>
        </p:spPr>
      </p:pic>
    </p:spTree>
    <p:extLst>
      <p:ext uri="{BB962C8B-B14F-4D97-AF65-F5344CB8AC3E}">
        <p14:creationId xmlns:p14="http://schemas.microsoft.com/office/powerpoint/2010/main" val="298184997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89DFA9F-5731-44BC-B7BC-D668221691F4}"/>
              </a:ext>
            </a:extLst>
          </p:cNvPr>
          <p:cNvPicPr>
            <a:picLocks noGrp="1" noChangeAspect="1"/>
          </p:cNvPicPr>
          <p:nvPr>
            <p:ph idx="1"/>
          </p:nvPr>
        </p:nvPicPr>
        <p:blipFill rotWithShape="1">
          <a:blip r:embed="rId2"/>
          <a:srcRect r="10772"/>
          <a:stretch/>
        </p:blipFill>
        <p:spPr>
          <a:xfrm>
            <a:off x="1083077" y="266330"/>
            <a:ext cx="9800946" cy="6169981"/>
          </a:xfrm>
          <a:prstGeom prst="rect">
            <a:avLst/>
          </a:prstGeom>
        </p:spPr>
      </p:pic>
    </p:spTree>
    <p:extLst>
      <p:ext uri="{BB962C8B-B14F-4D97-AF65-F5344CB8AC3E}">
        <p14:creationId xmlns:p14="http://schemas.microsoft.com/office/powerpoint/2010/main" val="351754647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3127815-DDAC-43A9-8F42-646F44D2CAE1}"/>
              </a:ext>
            </a:extLst>
          </p:cNvPr>
          <p:cNvPicPr>
            <a:picLocks noGrp="1" noChangeAspect="1"/>
          </p:cNvPicPr>
          <p:nvPr>
            <p:ph idx="1"/>
          </p:nvPr>
        </p:nvPicPr>
        <p:blipFill rotWithShape="1">
          <a:blip r:embed="rId2"/>
          <a:srcRect r="14796"/>
          <a:stretch/>
        </p:blipFill>
        <p:spPr>
          <a:xfrm>
            <a:off x="1331649" y="127452"/>
            <a:ext cx="9454719" cy="6567479"/>
          </a:xfrm>
          <a:prstGeom prst="rect">
            <a:avLst/>
          </a:prstGeom>
        </p:spPr>
      </p:pic>
    </p:spTree>
    <p:extLst>
      <p:ext uri="{BB962C8B-B14F-4D97-AF65-F5344CB8AC3E}">
        <p14:creationId xmlns:p14="http://schemas.microsoft.com/office/powerpoint/2010/main" val="74185316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183215B-3844-4C55-8BDD-325883C50A6F}"/>
              </a:ext>
            </a:extLst>
          </p:cNvPr>
          <p:cNvPicPr>
            <a:picLocks noGrp="1" noChangeAspect="1"/>
          </p:cNvPicPr>
          <p:nvPr>
            <p:ph idx="1"/>
          </p:nvPr>
        </p:nvPicPr>
        <p:blipFill rotWithShape="1">
          <a:blip r:embed="rId2"/>
          <a:srcRect r="2722"/>
          <a:stretch/>
        </p:blipFill>
        <p:spPr>
          <a:xfrm>
            <a:off x="452761" y="183436"/>
            <a:ext cx="10608816" cy="6289051"/>
          </a:xfrm>
          <a:prstGeom prst="rect">
            <a:avLst/>
          </a:prstGeom>
        </p:spPr>
      </p:pic>
    </p:spTree>
    <p:extLst>
      <p:ext uri="{BB962C8B-B14F-4D97-AF65-F5344CB8AC3E}">
        <p14:creationId xmlns:p14="http://schemas.microsoft.com/office/powerpoint/2010/main" val="394819366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ADAAEE4-C03D-437F-83B3-44FE19AD7003}"/>
              </a:ext>
            </a:extLst>
          </p:cNvPr>
          <p:cNvPicPr>
            <a:picLocks noGrp="1" noChangeAspect="1"/>
          </p:cNvPicPr>
          <p:nvPr>
            <p:ph idx="1"/>
          </p:nvPr>
        </p:nvPicPr>
        <p:blipFill rotWithShape="1">
          <a:blip r:embed="rId2"/>
          <a:srcRect r="8196"/>
          <a:stretch/>
        </p:blipFill>
        <p:spPr>
          <a:xfrm>
            <a:off x="932155" y="65314"/>
            <a:ext cx="10280342" cy="6408000"/>
          </a:xfrm>
          <a:prstGeom prst="rect">
            <a:avLst/>
          </a:prstGeom>
        </p:spPr>
      </p:pic>
    </p:spTree>
    <p:extLst>
      <p:ext uri="{BB962C8B-B14F-4D97-AF65-F5344CB8AC3E}">
        <p14:creationId xmlns:p14="http://schemas.microsoft.com/office/powerpoint/2010/main" val="817349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5ADD4-DF5E-46FC-8C9D-7335C2D9BBDD}"/>
              </a:ext>
            </a:extLst>
          </p:cNvPr>
          <p:cNvSpPr>
            <a:spLocks noGrp="1"/>
          </p:cNvSpPr>
          <p:nvPr>
            <p:ph type="title"/>
          </p:nvPr>
        </p:nvSpPr>
        <p:spPr/>
        <p:txBody>
          <a:bodyPr/>
          <a:lstStyle/>
          <a:p>
            <a:pPr algn="ctr"/>
            <a:r>
              <a:rPr lang="en-IN" dirty="0">
                <a:latin typeface="Algerian" panose="04020705040A02060702" pitchFamily="82" charset="0"/>
              </a:rPr>
              <a:t>Electromagnetic Flowmeter</a:t>
            </a:r>
            <a:endParaRPr lang="en-IN" dirty="0"/>
          </a:p>
        </p:txBody>
      </p:sp>
      <p:pic>
        <p:nvPicPr>
          <p:cNvPr id="3074" name="Picture 2" descr="40mm Electromagnetic Flow Meter, Water, 80 Deg, Optima Water Solutions  Private Limited | ID: 16507911473">
            <a:extLst>
              <a:ext uri="{FF2B5EF4-FFF2-40B4-BE49-F238E27FC236}">
                <a16:creationId xmlns:a16="http://schemas.microsoft.com/office/drawing/2014/main" id="{27D6D666-10ED-4F2F-A49C-50CDC4BDEFF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39687" y="1690688"/>
            <a:ext cx="10214113" cy="4989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31884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0BA5064-7A3D-4475-B97A-CD2C55C6C314}"/>
              </a:ext>
            </a:extLst>
          </p:cNvPr>
          <p:cNvPicPr>
            <a:picLocks noGrp="1" noChangeAspect="1"/>
          </p:cNvPicPr>
          <p:nvPr>
            <p:ph idx="1"/>
          </p:nvPr>
        </p:nvPicPr>
        <p:blipFill>
          <a:blip r:embed="rId2"/>
          <a:stretch>
            <a:fillRect/>
          </a:stretch>
        </p:blipFill>
        <p:spPr>
          <a:xfrm>
            <a:off x="852256" y="833454"/>
            <a:ext cx="10306975" cy="5580000"/>
          </a:xfrm>
          <a:prstGeom prst="rect">
            <a:avLst/>
          </a:prstGeom>
        </p:spPr>
      </p:pic>
    </p:spTree>
    <p:extLst>
      <p:ext uri="{BB962C8B-B14F-4D97-AF65-F5344CB8AC3E}">
        <p14:creationId xmlns:p14="http://schemas.microsoft.com/office/powerpoint/2010/main" val="285738293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806C0A0-A4B8-4C98-918D-4471B75D46D6}"/>
              </a:ext>
            </a:extLst>
          </p:cNvPr>
          <p:cNvPicPr>
            <a:picLocks noGrp="1" noChangeAspect="1"/>
          </p:cNvPicPr>
          <p:nvPr>
            <p:ph idx="1"/>
          </p:nvPr>
        </p:nvPicPr>
        <p:blipFill rotWithShape="1">
          <a:blip r:embed="rId2"/>
          <a:srcRect r="11094"/>
          <a:stretch/>
        </p:blipFill>
        <p:spPr>
          <a:xfrm>
            <a:off x="683581" y="355107"/>
            <a:ext cx="10564427" cy="6241001"/>
          </a:xfrm>
          <a:prstGeom prst="rect">
            <a:avLst/>
          </a:prstGeom>
        </p:spPr>
      </p:pic>
    </p:spTree>
    <p:extLst>
      <p:ext uri="{BB962C8B-B14F-4D97-AF65-F5344CB8AC3E}">
        <p14:creationId xmlns:p14="http://schemas.microsoft.com/office/powerpoint/2010/main" val="62872327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CE940A0-B2ED-4CE0-A67F-31C9456BC75B}"/>
              </a:ext>
            </a:extLst>
          </p:cNvPr>
          <p:cNvPicPr>
            <a:picLocks noGrp="1" noChangeAspect="1"/>
          </p:cNvPicPr>
          <p:nvPr>
            <p:ph idx="1"/>
          </p:nvPr>
        </p:nvPicPr>
        <p:blipFill rotWithShape="1">
          <a:blip r:embed="rId2"/>
          <a:srcRect r="9162"/>
          <a:stretch/>
        </p:blipFill>
        <p:spPr>
          <a:xfrm>
            <a:off x="941033" y="387000"/>
            <a:ext cx="10235953" cy="6084000"/>
          </a:xfrm>
          <a:prstGeom prst="rect">
            <a:avLst/>
          </a:prstGeom>
        </p:spPr>
      </p:pic>
    </p:spTree>
    <p:extLst>
      <p:ext uri="{BB962C8B-B14F-4D97-AF65-F5344CB8AC3E}">
        <p14:creationId xmlns:p14="http://schemas.microsoft.com/office/powerpoint/2010/main" val="338343759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38B6380-63A8-4146-A3F6-3D2FC4B6CE71}"/>
              </a:ext>
            </a:extLst>
          </p:cNvPr>
          <p:cNvPicPr>
            <a:picLocks noGrp="1" noChangeAspect="1"/>
          </p:cNvPicPr>
          <p:nvPr>
            <p:ph idx="1"/>
          </p:nvPr>
        </p:nvPicPr>
        <p:blipFill rotWithShape="1">
          <a:blip r:embed="rId2"/>
          <a:srcRect r="11576"/>
          <a:stretch/>
        </p:blipFill>
        <p:spPr>
          <a:xfrm>
            <a:off x="878890" y="593742"/>
            <a:ext cx="10511160" cy="5868000"/>
          </a:xfrm>
          <a:prstGeom prst="rect">
            <a:avLst/>
          </a:prstGeom>
        </p:spPr>
      </p:pic>
    </p:spTree>
    <p:extLst>
      <p:ext uri="{BB962C8B-B14F-4D97-AF65-F5344CB8AC3E}">
        <p14:creationId xmlns:p14="http://schemas.microsoft.com/office/powerpoint/2010/main" val="113971781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78C6C88-B93B-43D6-892A-AF8733566D0B}"/>
              </a:ext>
            </a:extLst>
          </p:cNvPr>
          <p:cNvPicPr>
            <a:picLocks noGrp="1" noChangeAspect="1"/>
          </p:cNvPicPr>
          <p:nvPr>
            <p:ph idx="1"/>
          </p:nvPr>
        </p:nvPicPr>
        <p:blipFill>
          <a:blip r:embed="rId2"/>
          <a:stretch>
            <a:fillRect/>
          </a:stretch>
        </p:blipFill>
        <p:spPr>
          <a:xfrm>
            <a:off x="1349407" y="627139"/>
            <a:ext cx="9650026" cy="4351338"/>
          </a:xfrm>
          <a:prstGeom prst="rect">
            <a:avLst/>
          </a:prstGeom>
        </p:spPr>
      </p:pic>
    </p:spTree>
    <p:extLst>
      <p:ext uri="{BB962C8B-B14F-4D97-AF65-F5344CB8AC3E}">
        <p14:creationId xmlns:p14="http://schemas.microsoft.com/office/powerpoint/2010/main" val="344410399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102E9D-EE1F-4CD2-9BB7-407F97833D9C}"/>
              </a:ext>
            </a:extLst>
          </p:cNvPr>
          <p:cNvPicPr>
            <a:picLocks noChangeAspect="1"/>
          </p:cNvPicPr>
          <p:nvPr/>
        </p:nvPicPr>
        <p:blipFill>
          <a:blip r:embed="rId2"/>
          <a:stretch>
            <a:fillRect/>
          </a:stretch>
        </p:blipFill>
        <p:spPr>
          <a:xfrm>
            <a:off x="958789" y="495000"/>
            <a:ext cx="10360240" cy="5868000"/>
          </a:xfrm>
          <a:prstGeom prst="rect">
            <a:avLst/>
          </a:prstGeom>
        </p:spPr>
      </p:pic>
    </p:spTree>
    <p:extLst>
      <p:ext uri="{BB962C8B-B14F-4D97-AF65-F5344CB8AC3E}">
        <p14:creationId xmlns:p14="http://schemas.microsoft.com/office/powerpoint/2010/main" val="172995485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1. DIRECT METHOD&#10;This is the simplest method of measuring liquid level. In this&#10;method, the level of the liquid is measure...">
            <a:extLst>
              <a:ext uri="{FF2B5EF4-FFF2-40B4-BE49-F238E27FC236}">
                <a16:creationId xmlns:a16="http://schemas.microsoft.com/office/drawing/2014/main" id="{038B6A7D-FAB3-4FC0-9139-402DED6A99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868" y="421877"/>
            <a:ext cx="10306975" cy="619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243183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A682BF-9FDB-4EBC-8D5E-79DA063A0643}"/>
              </a:ext>
            </a:extLst>
          </p:cNvPr>
          <p:cNvPicPr>
            <a:picLocks noChangeAspect="1"/>
          </p:cNvPicPr>
          <p:nvPr/>
        </p:nvPicPr>
        <p:blipFill>
          <a:blip r:embed="rId2"/>
          <a:stretch>
            <a:fillRect/>
          </a:stretch>
        </p:blipFill>
        <p:spPr>
          <a:xfrm>
            <a:off x="656948" y="369000"/>
            <a:ext cx="10670959" cy="6120000"/>
          </a:xfrm>
          <a:prstGeom prst="rect">
            <a:avLst/>
          </a:prstGeom>
        </p:spPr>
      </p:pic>
    </p:spTree>
    <p:extLst>
      <p:ext uri="{BB962C8B-B14F-4D97-AF65-F5344CB8AC3E}">
        <p14:creationId xmlns:p14="http://schemas.microsoft.com/office/powerpoint/2010/main" val="225750796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1A4ED9A-E62B-42DF-8A9F-991F0929CE13}"/>
              </a:ext>
            </a:extLst>
          </p:cNvPr>
          <p:cNvPicPr>
            <a:picLocks noGrp="1" noChangeAspect="1"/>
          </p:cNvPicPr>
          <p:nvPr>
            <p:ph idx="1"/>
          </p:nvPr>
        </p:nvPicPr>
        <p:blipFill>
          <a:blip r:embed="rId2"/>
          <a:stretch>
            <a:fillRect/>
          </a:stretch>
        </p:blipFill>
        <p:spPr>
          <a:xfrm>
            <a:off x="914400" y="523469"/>
            <a:ext cx="10546672" cy="5811062"/>
          </a:xfrm>
          <a:prstGeom prst="rect">
            <a:avLst/>
          </a:prstGeom>
        </p:spPr>
      </p:pic>
    </p:spTree>
    <p:extLst>
      <p:ext uri="{BB962C8B-B14F-4D97-AF65-F5344CB8AC3E}">
        <p14:creationId xmlns:p14="http://schemas.microsoft.com/office/powerpoint/2010/main" val="175845061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F745EAE-F521-4C9E-9ADB-A60E5E0B5C44}"/>
              </a:ext>
            </a:extLst>
          </p:cNvPr>
          <p:cNvPicPr>
            <a:picLocks noGrp="1" noChangeAspect="1"/>
          </p:cNvPicPr>
          <p:nvPr>
            <p:ph idx="1"/>
          </p:nvPr>
        </p:nvPicPr>
        <p:blipFill>
          <a:blip r:embed="rId2"/>
          <a:stretch>
            <a:fillRect/>
          </a:stretch>
        </p:blipFill>
        <p:spPr>
          <a:xfrm>
            <a:off x="665826" y="621000"/>
            <a:ext cx="10901778" cy="5616000"/>
          </a:xfrm>
          <a:prstGeom prst="rect">
            <a:avLst/>
          </a:prstGeom>
        </p:spPr>
      </p:pic>
    </p:spTree>
    <p:extLst>
      <p:ext uri="{BB962C8B-B14F-4D97-AF65-F5344CB8AC3E}">
        <p14:creationId xmlns:p14="http://schemas.microsoft.com/office/powerpoint/2010/main" val="1944224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4C73B5-B3DE-40EB-81C5-95CB2D5CBA3D}"/>
              </a:ext>
            </a:extLst>
          </p:cNvPr>
          <p:cNvSpPr>
            <a:spLocks noGrp="1"/>
          </p:cNvSpPr>
          <p:nvPr>
            <p:ph type="title"/>
          </p:nvPr>
        </p:nvSpPr>
        <p:spPr>
          <a:xfrm>
            <a:off x="838200" y="490330"/>
            <a:ext cx="10515600" cy="5936974"/>
          </a:xfrm>
        </p:spPr>
        <p:txBody>
          <a:bodyPr>
            <a:normAutofit fontScale="90000"/>
          </a:bodyPr>
          <a:lstStyle/>
          <a:p>
            <a:r>
              <a:rPr lang="en-IN" sz="2800" b="0" u="none" strike="noStrike" baseline="0" dirty="0">
                <a:latin typeface="Times New Roman" panose="02020603050405020304" pitchFamily="18" charset="0"/>
                <a:cs typeface="Times New Roman" panose="02020603050405020304" pitchFamily="18" charset="0"/>
              </a:rPr>
              <a:t>Measurement of Non-Electrical quantity: Introduction</a:t>
            </a:r>
            <a:br>
              <a:rPr lang="en-IN" sz="2800" b="0" u="none" strike="noStrike" baseline="0" dirty="0">
                <a:latin typeface="Times New Roman" panose="02020603050405020304" pitchFamily="18" charset="0"/>
                <a:cs typeface="Times New Roman" panose="02020603050405020304" pitchFamily="18" charset="0"/>
              </a:rPr>
            </a:br>
            <a:r>
              <a:rPr lang="en-IN" sz="2800" b="0" u="none" strike="noStrike" baseline="0" dirty="0">
                <a:latin typeface="Times New Roman" panose="02020603050405020304" pitchFamily="18" charset="0"/>
                <a:cs typeface="Times New Roman" panose="02020603050405020304" pitchFamily="18" charset="0"/>
              </a:rPr>
              <a:t>Flow Measurement – Introduction.</a:t>
            </a:r>
            <a:br>
              <a:rPr lang="en-IN" sz="2800" b="0" u="none" strike="noStrike" baseline="0" dirty="0">
                <a:latin typeface="Times New Roman" panose="02020603050405020304" pitchFamily="18" charset="0"/>
                <a:cs typeface="Times New Roman" panose="02020603050405020304" pitchFamily="18" charset="0"/>
              </a:rPr>
            </a:br>
            <a:r>
              <a:rPr lang="en-IN" sz="2800" b="0" u="none" strike="noStrike" baseline="0" dirty="0">
                <a:latin typeface="Times New Roman" panose="02020603050405020304" pitchFamily="18" charset="0"/>
                <a:cs typeface="Times New Roman" panose="02020603050405020304" pitchFamily="18" charset="0"/>
              </a:rPr>
              <a:t>Ultrasonic Flow Meters.</a:t>
            </a:r>
            <a:br>
              <a:rPr lang="en-IN" sz="2800" b="0" u="none" strike="noStrike" baseline="0" dirty="0">
                <a:latin typeface="Times New Roman" panose="02020603050405020304" pitchFamily="18" charset="0"/>
                <a:cs typeface="Times New Roman" panose="02020603050405020304" pitchFamily="18" charset="0"/>
              </a:rPr>
            </a:br>
            <a:r>
              <a:rPr lang="en-IN" sz="2800" b="0" u="none" strike="noStrike" baseline="0" dirty="0">
                <a:latin typeface="Times New Roman" panose="02020603050405020304" pitchFamily="18" charset="0"/>
                <a:cs typeface="Times New Roman" panose="02020603050405020304" pitchFamily="18" charset="0"/>
              </a:rPr>
              <a:t>Hot Wire Anemometers.</a:t>
            </a:r>
            <a:br>
              <a:rPr lang="en-IN" sz="2800" b="0" u="none" strike="noStrike" baseline="0" dirty="0">
                <a:latin typeface="Times New Roman" panose="02020603050405020304" pitchFamily="18" charset="0"/>
                <a:cs typeface="Times New Roman" panose="02020603050405020304" pitchFamily="18" charset="0"/>
              </a:rPr>
            </a:br>
            <a:r>
              <a:rPr lang="en-IN" sz="2800" b="0" u="none" strike="noStrike" baseline="0" dirty="0">
                <a:latin typeface="Times New Roman" panose="02020603050405020304" pitchFamily="18" charset="0"/>
                <a:cs typeface="Times New Roman" panose="02020603050405020304" pitchFamily="18" charset="0"/>
              </a:rPr>
              <a:t>Electromagnetic Flow meters.</a:t>
            </a:r>
            <a:br>
              <a:rPr lang="en-IN" sz="2800" b="0" u="none" strike="noStrike" baseline="0" dirty="0">
                <a:latin typeface="Times New Roman" panose="02020603050405020304" pitchFamily="18" charset="0"/>
                <a:cs typeface="Times New Roman" panose="02020603050405020304" pitchFamily="18" charset="0"/>
              </a:rPr>
            </a:br>
            <a:r>
              <a:rPr lang="en-IN" sz="2800" b="0" u="none" strike="noStrike" baseline="0" dirty="0">
                <a:latin typeface="Times New Roman" panose="02020603050405020304" pitchFamily="18" charset="0"/>
                <a:cs typeface="Times New Roman" panose="02020603050405020304" pitchFamily="18" charset="0"/>
              </a:rPr>
              <a:t>Principle and types</a:t>
            </a:r>
            <a:br>
              <a:rPr lang="en-IN" sz="2800" b="0" u="none" strike="noStrike" baseline="0" dirty="0">
                <a:latin typeface="Times New Roman" panose="02020603050405020304" pitchFamily="18" charset="0"/>
                <a:cs typeface="Times New Roman" panose="02020603050405020304" pitchFamily="18" charset="0"/>
              </a:rPr>
            </a:br>
            <a:r>
              <a:rPr lang="en-IN" sz="2800" b="0" u="none" strike="noStrike" baseline="0" dirty="0">
                <a:latin typeface="Times New Roman" panose="02020603050405020304" pitchFamily="18" charset="0"/>
                <a:cs typeface="Times New Roman" panose="02020603050405020304" pitchFamily="18" charset="0"/>
              </a:rPr>
              <a:t>Measurement of Displacement.</a:t>
            </a:r>
            <a:br>
              <a:rPr lang="en-IN" sz="2800" b="0" u="none" strike="noStrike" baseline="0" dirty="0">
                <a:latin typeface="Times New Roman" panose="02020603050405020304" pitchFamily="18" charset="0"/>
                <a:cs typeface="Times New Roman" panose="02020603050405020304" pitchFamily="18" charset="0"/>
              </a:rPr>
            </a:br>
            <a:r>
              <a:rPr lang="en-IN" sz="2800" b="0" u="none" strike="noStrike" baseline="0" dirty="0">
                <a:latin typeface="Times New Roman" panose="02020603050405020304" pitchFamily="18" charset="0"/>
                <a:cs typeface="Times New Roman" panose="02020603050405020304" pitchFamily="18" charset="0"/>
              </a:rPr>
              <a:t>Introduction and types.</a:t>
            </a:r>
            <a:br>
              <a:rPr lang="en-IN" sz="2800" b="0" u="none" strike="noStrike" baseline="0" dirty="0">
                <a:latin typeface="Times New Roman" panose="02020603050405020304" pitchFamily="18" charset="0"/>
                <a:cs typeface="Times New Roman" panose="02020603050405020304" pitchFamily="18" charset="0"/>
              </a:rPr>
            </a:br>
            <a:r>
              <a:rPr lang="en-IN" sz="2800" b="0" u="none" strike="noStrike" baseline="0" dirty="0">
                <a:latin typeface="Times New Roman" panose="02020603050405020304" pitchFamily="18" charset="0"/>
                <a:cs typeface="Times New Roman" panose="02020603050405020304" pitchFamily="18" charset="0"/>
              </a:rPr>
              <a:t>Measurement of Velocity/ Speed., Introduction and types.</a:t>
            </a:r>
            <a:br>
              <a:rPr lang="en-IN" sz="2800" b="0" u="none" strike="noStrike" baseline="0" dirty="0">
                <a:latin typeface="Times New Roman" panose="02020603050405020304" pitchFamily="18" charset="0"/>
                <a:cs typeface="Times New Roman" panose="02020603050405020304" pitchFamily="18" charset="0"/>
              </a:rPr>
            </a:br>
            <a:r>
              <a:rPr lang="en-IN" sz="2800" b="0" u="none" strike="noStrike" baseline="0" dirty="0">
                <a:latin typeface="Times New Roman" panose="02020603050405020304" pitchFamily="18" charset="0"/>
                <a:cs typeface="Times New Roman" panose="02020603050405020304" pitchFamily="18" charset="0"/>
              </a:rPr>
              <a:t>Measurement of Liquid Level., Introduction and types.</a:t>
            </a:r>
            <a:br>
              <a:rPr lang="en-IN" sz="2800" b="0" u="none" strike="noStrike" baseline="0" dirty="0">
                <a:latin typeface="Times New Roman" panose="02020603050405020304" pitchFamily="18" charset="0"/>
                <a:cs typeface="Times New Roman" panose="02020603050405020304" pitchFamily="18" charset="0"/>
              </a:rPr>
            </a:br>
            <a:r>
              <a:rPr lang="en-IN" sz="2800" b="0" u="none" strike="noStrike" baseline="0" dirty="0">
                <a:latin typeface="Times New Roman" panose="02020603050405020304" pitchFamily="18" charset="0"/>
                <a:cs typeface="Times New Roman" panose="02020603050405020304" pitchFamily="18" charset="0"/>
              </a:rPr>
              <a:t>Measurement of Pressure., Introduction and types.</a:t>
            </a:r>
            <a:br>
              <a:rPr lang="en-IN" sz="2800" b="0" u="none" strike="noStrike" baseline="0" dirty="0">
                <a:latin typeface="Times New Roman" panose="02020603050405020304" pitchFamily="18" charset="0"/>
                <a:cs typeface="Times New Roman" panose="02020603050405020304" pitchFamily="18" charset="0"/>
              </a:rPr>
            </a:br>
            <a:r>
              <a:rPr lang="en-IN" sz="2800" b="0" u="none" strike="noStrike" baseline="0" dirty="0">
                <a:latin typeface="Times New Roman" panose="02020603050405020304" pitchFamily="18" charset="0"/>
                <a:cs typeface="Times New Roman" panose="02020603050405020304" pitchFamily="18" charset="0"/>
              </a:rPr>
              <a:t>Measurement of Vibration., Introduction and types</a:t>
            </a:r>
            <a:br>
              <a:rPr lang="en-IN" sz="2800" b="0" u="none" strike="noStrike" baseline="0" dirty="0">
                <a:latin typeface="Times New Roman" panose="02020603050405020304" pitchFamily="18" charset="0"/>
                <a:cs typeface="Times New Roman" panose="02020603050405020304" pitchFamily="18" charset="0"/>
              </a:rPr>
            </a:br>
            <a:r>
              <a:rPr lang="en-US" sz="2800" b="0" u="none" strike="noStrike" baseline="0" dirty="0">
                <a:latin typeface="Times New Roman" panose="02020603050405020304" pitchFamily="18" charset="0"/>
                <a:cs typeface="Times New Roman" panose="02020603050405020304" pitchFamily="18" charset="0"/>
              </a:rPr>
              <a:t>Application of sensors in industries</a:t>
            </a:r>
            <a:br>
              <a:rPr lang="en-IN" sz="2800" b="0" u="none" strike="noStrike" baseline="0" dirty="0">
                <a:latin typeface="Times New Roman" panose="02020603050405020304" pitchFamily="18" charset="0"/>
                <a:cs typeface="Times New Roman" panose="02020603050405020304" pitchFamily="18" charset="0"/>
              </a:rPr>
            </a:br>
            <a:r>
              <a:rPr lang="en-US" sz="2800" b="0" u="none" strike="noStrike" baseline="0" dirty="0">
                <a:latin typeface="Times New Roman" panose="02020603050405020304" pitchFamily="18" charset="0"/>
                <a:cs typeface="Times New Roman" panose="02020603050405020304" pitchFamily="18" charset="0"/>
              </a:rPr>
              <a:t>Application of sensors in home appliances</a:t>
            </a:r>
            <a:br>
              <a:rPr lang="en-IN" sz="2800" b="0" u="none" strike="noStrike" baseline="0" dirty="0">
                <a:latin typeface="Times New Roman" panose="02020603050405020304" pitchFamily="18" charset="0"/>
                <a:cs typeface="Times New Roman" panose="02020603050405020304" pitchFamily="18" charset="0"/>
              </a:rPr>
            </a:br>
            <a:endParaRPr lang="en-IN" sz="6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78840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97565"/>
            <a:ext cx="10515600" cy="6294783"/>
          </a:xfrm>
        </p:spPr>
        <p:txBody>
          <a:bodyPr>
            <a:normAutofit lnSpcReduction="10000"/>
          </a:bodyPr>
          <a:lstStyle/>
          <a:p>
            <a:pPr algn="just"/>
            <a:r>
              <a:rPr lang="en-US" dirty="0">
                <a:latin typeface="Times New Roman" panose="02020603050405020304" pitchFamily="18" charset="0"/>
                <a:cs typeface="Times New Roman" panose="02020603050405020304" pitchFamily="18" charset="0"/>
              </a:rPr>
              <a:t>where l is the length of the conductor (diameter d in this case) and v is the velocity of the liquid.</a:t>
            </a:r>
          </a:p>
          <a:p>
            <a:pPr algn="just"/>
            <a:r>
              <a:rPr lang="en-US" dirty="0">
                <a:latin typeface="Times New Roman" panose="02020603050405020304" pitchFamily="18" charset="0"/>
                <a:cs typeface="Times New Roman" panose="02020603050405020304" pitchFamily="18" charset="0"/>
              </a:rPr>
              <a:t> The above expression shows the complete relationship between the voltage induced and the velocity. However, the magnetic field applied is not </a:t>
            </a:r>
            <a:r>
              <a:rPr lang="en-US" dirty="0" err="1">
                <a:latin typeface="Times New Roman" panose="02020603050405020304" pitchFamily="18" charset="0"/>
                <a:cs typeface="Times New Roman" panose="02020603050405020304" pitchFamily="18" charset="0"/>
              </a:rPr>
              <a:t>d.c.</a:t>
            </a:r>
            <a:r>
              <a:rPr lang="en-US" dirty="0">
                <a:latin typeface="Times New Roman" panose="02020603050405020304" pitchFamily="18" charset="0"/>
                <a:cs typeface="Times New Roman" panose="02020603050405020304" pitchFamily="18" charset="0"/>
              </a:rPr>
              <a:t> if the liquid medium is water or any other polarizable liquid. This is because, if the magnetic field is </a:t>
            </a:r>
            <a:r>
              <a:rPr lang="en-US" dirty="0" err="1">
                <a:latin typeface="Times New Roman" panose="02020603050405020304" pitchFamily="18" charset="0"/>
                <a:cs typeface="Times New Roman" panose="02020603050405020304" pitchFamily="18" charset="0"/>
              </a:rPr>
              <a:t>d.d</a:t>
            </a:r>
            <a:r>
              <a:rPr lang="en-US" dirty="0">
                <a:latin typeface="Times New Roman" panose="02020603050405020304" pitchFamily="18" charset="0"/>
                <a:cs typeface="Times New Roman" panose="02020603050405020304" pitchFamily="18" charset="0"/>
              </a:rPr>
              <a:t>. the voltage induced will also be </a:t>
            </a:r>
            <a:r>
              <a:rPr lang="en-US" dirty="0" err="1">
                <a:latin typeface="Times New Roman" panose="02020603050405020304" pitchFamily="18" charset="0"/>
                <a:cs typeface="Times New Roman" panose="02020603050405020304" pitchFamily="18" charset="0"/>
              </a:rPr>
              <a:t>d.c.</a:t>
            </a:r>
            <a:r>
              <a:rPr lang="en-US" dirty="0">
                <a:latin typeface="Times New Roman" panose="02020603050405020304" pitchFamily="18" charset="0"/>
                <a:cs typeface="Times New Roman" panose="02020603050405020304" pitchFamily="18" charset="0"/>
              </a:rPr>
              <a:t> and a small amount of </a:t>
            </a:r>
            <a:r>
              <a:rPr lang="en-US" dirty="0" err="1">
                <a:latin typeface="Times New Roman" panose="02020603050405020304" pitchFamily="18" charset="0"/>
                <a:cs typeface="Times New Roman" panose="02020603050405020304" pitchFamily="18" charset="0"/>
              </a:rPr>
              <a:t>d.c.</a:t>
            </a:r>
            <a:r>
              <a:rPr lang="en-US" dirty="0">
                <a:latin typeface="Times New Roman" panose="02020603050405020304" pitchFamily="18" charset="0"/>
                <a:cs typeface="Times New Roman" panose="02020603050405020304" pitchFamily="18" charset="0"/>
              </a:rPr>
              <a:t> current will flow if a measuring circuit is connected to the terminals. </a:t>
            </a:r>
          </a:p>
          <a:p>
            <a:pPr algn="just"/>
            <a:r>
              <a:rPr lang="en-US" dirty="0">
                <a:latin typeface="Times New Roman" panose="02020603050405020304" pitchFamily="18" charset="0"/>
                <a:cs typeface="Times New Roman" panose="02020603050405020304" pitchFamily="18" charset="0"/>
              </a:rPr>
              <a:t>This small </a:t>
            </a:r>
            <a:r>
              <a:rPr lang="en-US" dirty="0" err="1">
                <a:latin typeface="Times New Roman" panose="02020603050405020304" pitchFamily="18" charset="0"/>
                <a:cs typeface="Times New Roman" panose="02020603050405020304" pitchFamily="18" charset="0"/>
              </a:rPr>
              <a:t>d.c.</a:t>
            </a:r>
            <a:r>
              <a:rPr lang="en-US" dirty="0">
                <a:latin typeface="Times New Roman" panose="02020603050405020304" pitchFamily="18" charset="0"/>
                <a:cs typeface="Times New Roman" panose="02020603050405020304" pitchFamily="18" charset="0"/>
              </a:rPr>
              <a:t> current will cause electrolysis; oxygen and hydrogen bubbles will be formed and they will stick to the electrodes surfaces for some time. This will provide an insulating layer on the electrodes surfaces that will disrupt the voltage generation process. As a result, the magnetic field applied for these cases is </a:t>
            </a:r>
            <a:r>
              <a:rPr lang="en-US" dirty="0" err="1">
                <a:latin typeface="Times New Roman" panose="02020603050405020304" pitchFamily="18" charset="0"/>
                <a:cs typeface="Times New Roman" panose="02020603050405020304" pitchFamily="18" charset="0"/>
              </a:rPr>
              <a:t>a.c</a:t>
            </a:r>
            <a:r>
              <a:rPr lang="en-US" dirty="0">
                <a:latin typeface="Times New Roman" panose="02020603050405020304" pitchFamily="18" charset="0"/>
                <a:cs typeface="Times New Roman" panose="02020603050405020304" pitchFamily="18" charset="0"/>
              </a:rPr>
              <a:t>., or pulsed </a:t>
            </a:r>
            <a:r>
              <a:rPr lang="en-US" dirty="0" err="1">
                <a:latin typeface="Times New Roman" panose="02020603050405020304" pitchFamily="18" charset="0"/>
                <a:cs typeface="Times New Roman" panose="02020603050405020304" pitchFamily="18" charset="0"/>
              </a:rPr>
              <a:t>d.c.</a:t>
            </a:r>
            <a:r>
              <a:rPr lang="en-US" dirty="0">
                <a:latin typeface="Times New Roman" panose="02020603050405020304" pitchFamily="18" charset="0"/>
                <a:cs typeface="Times New Roman" panose="02020603050405020304" pitchFamily="18" charset="0"/>
              </a:rPr>
              <a:t> excitation. The meter can only be used for liquids having moderate conductivities (more than 10 </a:t>
            </a:r>
            <a:r>
              <a:rPr lang="en-US" dirty="0" err="1">
                <a:latin typeface="Times New Roman" panose="02020603050405020304" pitchFamily="18" charset="0"/>
                <a:cs typeface="Times New Roman" panose="02020603050405020304" pitchFamily="18" charset="0"/>
              </a:rPr>
              <a:t>μmho</a:t>
            </a:r>
            <a:r>
              <a:rPr lang="en-US" dirty="0">
                <a:latin typeface="Times New Roman" panose="02020603050405020304" pitchFamily="18" charset="0"/>
                <a:cs typeface="Times New Roman" panose="02020603050405020304" pitchFamily="18" charset="0"/>
              </a:rPr>
              <a:t> cm / ). As a result, it is not suitable for gases or liquid hydrocarbons. The accuracy is around±1%.</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326429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0B62206-7FD9-4F4A-8482-BB639473EDB8}"/>
              </a:ext>
            </a:extLst>
          </p:cNvPr>
          <p:cNvPicPr>
            <a:picLocks noGrp="1" noChangeAspect="1"/>
          </p:cNvPicPr>
          <p:nvPr>
            <p:ph idx="1"/>
          </p:nvPr>
        </p:nvPicPr>
        <p:blipFill>
          <a:blip r:embed="rId2"/>
          <a:stretch>
            <a:fillRect/>
          </a:stretch>
        </p:blipFill>
        <p:spPr>
          <a:xfrm>
            <a:off x="452761" y="158621"/>
            <a:ext cx="11026066" cy="6156000"/>
          </a:xfrm>
          <a:prstGeom prst="rect">
            <a:avLst/>
          </a:prstGeom>
        </p:spPr>
      </p:pic>
    </p:spTree>
    <p:extLst>
      <p:ext uri="{BB962C8B-B14F-4D97-AF65-F5344CB8AC3E}">
        <p14:creationId xmlns:p14="http://schemas.microsoft.com/office/powerpoint/2010/main" val="312304311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2089A27-3AA2-43F4-8D9F-E8F772C1C7C5}"/>
              </a:ext>
            </a:extLst>
          </p:cNvPr>
          <p:cNvPicPr>
            <a:picLocks noGrp="1" noChangeAspect="1"/>
          </p:cNvPicPr>
          <p:nvPr>
            <p:ph idx="1"/>
          </p:nvPr>
        </p:nvPicPr>
        <p:blipFill>
          <a:blip r:embed="rId2"/>
          <a:stretch>
            <a:fillRect/>
          </a:stretch>
        </p:blipFill>
        <p:spPr>
          <a:xfrm>
            <a:off x="665825" y="369000"/>
            <a:ext cx="10644325" cy="6120000"/>
          </a:xfrm>
          <a:prstGeom prst="rect">
            <a:avLst/>
          </a:prstGeom>
        </p:spPr>
      </p:pic>
    </p:spTree>
    <p:extLst>
      <p:ext uri="{BB962C8B-B14F-4D97-AF65-F5344CB8AC3E}">
        <p14:creationId xmlns:p14="http://schemas.microsoft.com/office/powerpoint/2010/main" val="36276849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5DF909B-084F-4E96-BE4E-FF51B0495C56}"/>
              </a:ext>
            </a:extLst>
          </p:cNvPr>
          <p:cNvPicPr>
            <a:picLocks noGrp="1" noChangeAspect="1"/>
          </p:cNvPicPr>
          <p:nvPr>
            <p:ph idx="1"/>
          </p:nvPr>
        </p:nvPicPr>
        <p:blipFill>
          <a:blip r:embed="rId2"/>
          <a:stretch>
            <a:fillRect/>
          </a:stretch>
        </p:blipFill>
        <p:spPr>
          <a:xfrm>
            <a:off x="1065320" y="459000"/>
            <a:ext cx="10271464" cy="5940000"/>
          </a:xfrm>
          <a:prstGeom prst="rect">
            <a:avLst/>
          </a:prstGeom>
        </p:spPr>
      </p:pic>
    </p:spTree>
    <p:extLst>
      <p:ext uri="{BB962C8B-B14F-4D97-AF65-F5344CB8AC3E}">
        <p14:creationId xmlns:p14="http://schemas.microsoft.com/office/powerpoint/2010/main" val="38353592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CB1C2A2-5ECB-4386-8365-8B07E84980C2}"/>
              </a:ext>
            </a:extLst>
          </p:cNvPr>
          <p:cNvPicPr>
            <a:picLocks noGrp="1" noChangeAspect="1"/>
          </p:cNvPicPr>
          <p:nvPr>
            <p:ph idx="1"/>
          </p:nvPr>
        </p:nvPicPr>
        <p:blipFill>
          <a:blip r:embed="rId2"/>
          <a:stretch>
            <a:fillRect/>
          </a:stretch>
        </p:blipFill>
        <p:spPr>
          <a:xfrm>
            <a:off x="399495" y="99462"/>
            <a:ext cx="10768614" cy="6156000"/>
          </a:xfrm>
          <a:prstGeom prst="rect">
            <a:avLst/>
          </a:prstGeom>
        </p:spPr>
      </p:pic>
    </p:spTree>
    <p:extLst>
      <p:ext uri="{BB962C8B-B14F-4D97-AF65-F5344CB8AC3E}">
        <p14:creationId xmlns:p14="http://schemas.microsoft.com/office/powerpoint/2010/main" val="415212009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F102FAB-E69B-48A4-A085-22648F902685}"/>
              </a:ext>
            </a:extLst>
          </p:cNvPr>
          <p:cNvPicPr>
            <a:picLocks noGrp="1" noChangeAspect="1"/>
          </p:cNvPicPr>
          <p:nvPr>
            <p:ph idx="1"/>
          </p:nvPr>
        </p:nvPicPr>
        <p:blipFill>
          <a:blip r:embed="rId2"/>
          <a:stretch>
            <a:fillRect/>
          </a:stretch>
        </p:blipFill>
        <p:spPr>
          <a:xfrm>
            <a:off x="967666" y="549000"/>
            <a:ext cx="10271463" cy="5760000"/>
          </a:xfrm>
          <a:prstGeom prst="rect">
            <a:avLst/>
          </a:prstGeom>
        </p:spPr>
      </p:pic>
    </p:spTree>
    <p:extLst>
      <p:ext uri="{BB962C8B-B14F-4D97-AF65-F5344CB8AC3E}">
        <p14:creationId xmlns:p14="http://schemas.microsoft.com/office/powerpoint/2010/main" val="145534759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9A0F65F-FA6D-4776-95F2-3339A1A2681F}"/>
              </a:ext>
            </a:extLst>
          </p:cNvPr>
          <p:cNvPicPr>
            <a:picLocks noGrp="1" noChangeAspect="1"/>
          </p:cNvPicPr>
          <p:nvPr>
            <p:ph idx="1"/>
          </p:nvPr>
        </p:nvPicPr>
        <p:blipFill>
          <a:blip r:embed="rId2"/>
          <a:stretch>
            <a:fillRect/>
          </a:stretch>
        </p:blipFill>
        <p:spPr>
          <a:xfrm>
            <a:off x="736847" y="596388"/>
            <a:ext cx="10564427" cy="5976000"/>
          </a:xfrm>
          <a:prstGeom prst="rect">
            <a:avLst/>
          </a:prstGeom>
        </p:spPr>
      </p:pic>
    </p:spTree>
    <p:extLst>
      <p:ext uri="{BB962C8B-B14F-4D97-AF65-F5344CB8AC3E}">
        <p14:creationId xmlns:p14="http://schemas.microsoft.com/office/powerpoint/2010/main" val="114295427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3C5E94A-6648-45C1-AC49-C0B04EFF96A4}"/>
              </a:ext>
            </a:extLst>
          </p:cNvPr>
          <p:cNvPicPr>
            <a:picLocks noGrp="1" noChangeAspect="1"/>
          </p:cNvPicPr>
          <p:nvPr>
            <p:ph idx="1"/>
          </p:nvPr>
        </p:nvPicPr>
        <p:blipFill>
          <a:blip r:embed="rId2"/>
          <a:stretch>
            <a:fillRect/>
          </a:stretch>
        </p:blipFill>
        <p:spPr>
          <a:xfrm>
            <a:off x="941034" y="995201"/>
            <a:ext cx="9934112" cy="5292000"/>
          </a:xfrm>
          <a:prstGeom prst="rect">
            <a:avLst/>
          </a:prstGeom>
        </p:spPr>
      </p:pic>
    </p:spTree>
    <p:extLst>
      <p:ext uri="{BB962C8B-B14F-4D97-AF65-F5344CB8AC3E}">
        <p14:creationId xmlns:p14="http://schemas.microsoft.com/office/powerpoint/2010/main" val="87839957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7C13756-4095-4161-BED8-D36DD9FA4BB6}"/>
              </a:ext>
            </a:extLst>
          </p:cNvPr>
          <p:cNvPicPr>
            <a:picLocks noGrp="1" noChangeAspect="1"/>
          </p:cNvPicPr>
          <p:nvPr>
            <p:ph idx="1"/>
          </p:nvPr>
        </p:nvPicPr>
        <p:blipFill>
          <a:blip r:embed="rId2"/>
          <a:stretch>
            <a:fillRect/>
          </a:stretch>
        </p:blipFill>
        <p:spPr>
          <a:xfrm>
            <a:off x="1029810" y="267411"/>
            <a:ext cx="10404629" cy="6204409"/>
          </a:xfrm>
          <a:prstGeom prst="rect">
            <a:avLst/>
          </a:prstGeom>
        </p:spPr>
      </p:pic>
    </p:spTree>
    <p:extLst>
      <p:ext uri="{BB962C8B-B14F-4D97-AF65-F5344CB8AC3E}">
        <p14:creationId xmlns:p14="http://schemas.microsoft.com/office/powerpoint/2010/main" val="385152810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9B0ABD9-9B2B-4FEE-BC37-E33D336A647E}"/>
              </a:ext>
            </a:extLst>
          </p:cNvPr>
          <p:cNvPicPr>
            <a:picLocks noGrp="1" noChangeAspect="1"/>
          </p:cNvPicPr>
          <p:nvPr>
            <p:ph idx="1"/>
          </p:nvPr>
        </p:nvPicPr>
        <p:blipFill>
          <a:blip r:embed="rId2"/>
          <a:stretch>
            <a:fillRect/>
          </a:stretch>
        </p:blipFill>
        <p:spPr>
          <a:xfrm>
            <a:off x="514905" y="230090"/>
            <a:ext cx="10804124" cy="6037545"/>
          </a:xfrm>
          <a:prstGeom prst="rect">
            <a:avLst/>
          </a:prstGeom>
        </p:spPr>
      </p:pic>
    </p:spTree>
    <p:extLst>
      <p:ext uri="{BB962C8B-B14F-4D97-AF65-F5344CB8AC3E}">
        <p14:creationId xmlns:p14="http://schemas.microsoft.com/office/powerpoint/2010/main" val="19205279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Method of Pressure Measurement&#10; Manometer method.&#10; Elastic pressure transducers.&#10; Pressure measurement by measuring&#10;vac...">
            <a:extLst>
              <a:ext uri="{FF2B5EF4-FFF2-40B4-BE49-F238E27FC236}">
                <a16:creationId xmlns:a16="http://schemas.microsoft.com/office/drawing/2014/main" id="{5C493FD6-FA91-4C60-BC5E-9B935E207C8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812" r="9977" b="9025"/>
          <a:stretch/>
        </p:blipFill>
        <p:spPr bwMode="auto">
          <a:xfrm>
            <a:off x="585926" y="537402"/>
            <a:ext cx="10821880" cy="5925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1197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94896"/>
          </a:xfrm>
        </p:spPr>
        <p:txBody>
          <a:bodyPr>
            <a:normAutofit fontScale="90000"/>
          </a:bodyPr>
          <a:lstStyle/>
          <a:p>
            <a:pPr algn="ctr"/>
            <a:r>
              <a:rPr lang="en-IN" dirty="0">
                <a:latin typeface="Algerian" panose="04020705040A02060702" pitchFamily="82" charset="0"/>
              </a:rPr>
              <a:t>Turbine type </a:t>
            </a:r>
            <a:r>
              <a:rPr lang="en-IN" dirty="0" err="1">
                <a:latin typeface="Algerian" panose="04020705040A02060702" pitchFamily="82" charset="0"/>
              </a:rPr>
              <a:t>Flowmeter</a:t>
            </a:r>
            <a:r>
              <a:rPr lang="en-IN" dirty="0">
                <a:latin typeface="Algerian" panose="04020705040A02060702" pitchFamily="82" charset="0"/>
              </a:rPr>
              <a:t> </a:t>
            </a:r>
          </a:p>
        </p:txBody>
      </p:sp>
      <p:sp>
        <p:nvSpPr>
          <p:cNvPr id="3" name="Content Placeholder 2"/>
          <p:cNvSpPr>
            <a:spLocks noGrp="1"/>
          </p:cNvSpPr>
          <p:nvPr>
            <p:ph idx="1"/>
          </p:nvPr>
        </p:nvSpPr>
        <p:spPr>
          <a:xfrm>
            <a:off x="838200" y="890649"/>
            <a:ext cx="10515600" cy="5286314"/>
          </a:xfrm>
        </p:spPr>
        <p:txBody>
          <a:bodyPr/>
          <a:lstStyle/>
          <a:p>
            <a:pPr algn="just"/>
            <a:r>
              <a:rPr lang="en-US" dirty="0">
                <a:latin typeface="Times New Roman" panose="02020603050405020304" pitchFamily="18" charset="0"/>
                <a:cs typeface="Times New Roman" panose="02020603050405020304" pitchFamily="18" charset="0"/>
              </a:rPr>
              <a:t>Turbine type </a:t>
            </a:r>
            <a:r>
              <a:rPr lang="en-US" dirty="0" err="1">
                <a:latin typeface="Times New Roman" panose="02020603050405020304" pitchFamily="18" charset="0"/>
                <a:cs typeface="Times New Roman" panose="02020603050405020304" pitchFamily="18" charset="0"/>
              </a:rPr>
              <a:t>flowmeter</a:t>
            </a:r>
            <a:r>
              <a:rPr lang="en-US" dirty="0">
                <a:latin typeface="Times New Roman" panose="02020603050405020304" pitchFamily="18" charset="0"/>
                <a:cs typeface="Times New Roman" panose="02020603050405020304" pitchFamily="18" charset="0"/>
              </a:rPr>
              <a:t> is a simple way for measuring flow velocity. </a:t>
            </a:r>
          </a:p>
          <a:p>
            <a:pPr algn="just"/>
            <a:r>
              <a:rPr lang="en-US" dirty="0">
                <a:latin typeface="Times New Roman" panose="02020603050405020304" pitchFamily="18" charset="0"/>
                <a:cs typeface="Times New Roman" panose="02020603050405020304" pitchFamily="18" charset="0"/>
              </a:rPr>
              <a:t>A rotating shaft with turbine type angular blades is placed inside the flow pipe. The fluid flowing through the pipeline will cause rotation of the turbine whose speed of rotation can be a measure of the </a:t>
            </a:r>
            <a:r>
              <a:rPr lang="en-US" dirty="0" err="1">
                <a:latin typeface="Times New Roman" panose="02020603050405020304" pitchFamily="18" charset="0"/>
                <a:cs typeface="Times New Roman" panose="02020603050405020304" pitchFamily="18" charset="0"/>
              </a:rPr>
              <a:t>flowrate</a:t>
            </a:r>
            <a:r>
              <a:rPr lang="en-US" dirty="0">
                <a:latin typeface="Times New Roman" panose="02020603050405020304" pitchFamily="18" charset="0"/>
                <a:cs typeface="Times New Roman" panose="02020603050405020304" pitchFamily="18" charset="0"/>
              </a:rPr>
              <a:t>. Referring fig.11, let blades make an angle α with the body. Then, </a:t>
            </a:r>
            <a:endParaRPr lang="en-IN"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556592" y="3271432"/>
            <a:ext cx="11032434" cy="3413908"/>
          </a:xfrm>
          <a:prstGeom prst="rect">
            <a:avLst/>
          </a:prstGeom>
        </p:spPr>
      </p:pic>
    </p:spTree>
    <p:extLst>
      <p:ext uri="{BB962C8B-B14F-4D97-AF65-F5344CB8AC3E}">
        <p14:creationId xmlns:p14="http://schemas.microsoft.com/office/powerpoint/2010/main" val="46316646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160AFC-ACBD-48D5-AC81-90422B298674}"/>
              </a:ext>
            </a:extLst>
          </p:cNvPr>
          <p:cNvPicPr>
            <a:picLocks noChangeAspect="1"/>
          </p:cNvPicPr>
          <p:nvPr/>
        </p:nvPicPr>
        <p:blipFill rotWithShape="1">
          <a:blip r:embed="rId2"/>
          <a:srcRect l="4184" r="25944" b="13610"/>
          <a:stretch/>
        </p:blipFill>
        <p:spPr>
          <a:xfrm>
            <a:off x="843379" y="258427"/>
            <a:ext cx="10564427" cy="6382070"/>
          </a:xfrm>
          <a:prstGeom prst="rect">
            <a:avLst/>
          </a:prstGeom>
        </p:spPr>
      </p:pic>
    </p:spTree>
    <p:extLst>
      <p:ext uri="{BB962C8B-B14F-4D97-AF65-F5344CB8AC3E}">
        <p14:creationId xmlns:p14="http://schemas.microsoft.com/office/powerpoint/2010/main" val="72556928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AFDDB95-C9FD-4A5C-B6D9-B0560A71AEEB}"/>
              </a:ext>
            </a:extLst>
          </p:cNvPr>
          <p:cNvPicPr>
            <a:picLocks noGrp="1" noChangeAspect="1"/>
          </p:cNvPicPr>
          <p:nvPr>
            <p:ph idx="1"/>
          </p:nvPr>
        </p:nvPicPr>
        <p:blipFill rotWithShape="1">
          <a:blip r:embed="rId2"/>
          <a:srcRect l="7708" r="25638" b="16225"/>
          <a:stretch/>
        </p:blipFill>
        <p:spPr>
          <a:xfrm>
            <a:off x="612559" y="371716"/>
            <a:ext cx="10688715" cy="6188881"/>
          </a:xfrm>
          <a:prstGeom prst="rect">
            <a:avLst/>
          </a:prstGeom>
        </p:spPr>
      </p:pic>
    </p:spTree>
    <p:extLst>
      <p:ext uri="{BB962C8B-B14F-4D97-AF65-F5344CB8AC3E}">
        <p14:creationId xmlns:p14="http://schemas.microsoft.com/office/powerpoint/2010/main" val="9620450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0196A60-35C6-43B1-9DA5-40289AEF7BB2}"/>
              </a:ext>
            </a:extLst>
          </p:cNvPr>
          <p:cNvPicPr>
            <a:picLocks noGrp="1" noChangeAspect="1"/>
          </p:cNvPicPr>
          <p:nvPr>
            <p:ph idx="1"/>
          </p:nvPr>
        </p:nvPicPr>
        <p:blipFill rotWithShape="1">
          <a:blip r:embed="rId2"/>
          <a:srcRect l="5589" r="22625" b="5760"/>
          <a:stretch/>
        </p:blipFill>
        <p:spPr>
          <a:xfrm>
            <a:off x="630315" y="378000"/>
            <a:ext cx="10626569" cy="6106776"/>
          </a:xfrm>
          <a:prstGeom prst="rect">
            <a:avLst/>
          </a:prstGeom>
        </p:spPr>
      </p:pic>
    </p:spTree>
    <p:extLst>
      <p:ext uri="{BB962C8B-B14F-4D97-AF65-F5344CB8AC3E}">
        <p14:creationId xmlns:p14="http://schemas.microsoft.com/office/powerpoint/2010/main" val="186283595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A0D959F-C445-4A56-9DA0-B3F1BD025596}"/>
              </a:ext>
            </a:extLst>
          </p:cNvPr>
          <p:cNvPicPr>
            <a:picLocks noGrp="1" noChangeAspect="1"/>
          </p:cNvPicPr>
          <p:nvPr>
            <p:ph idx="1"/>
          </p:nvPr>
        </p:nvPicPr>
        <p:blipFill rotWithShape="1">
          <a:blip r:embed="rId2"/>
          <a:srcRect l="7771" r="32701" b="19141"/>
          <a:stretch/>
        </p:blipFill>
        <p:spPr>
          <a:xfrm>
            <a:off x="710214" y="477000"/>
            <a:ext cx="10972800" cy="5904000"/>
          </a:xfrm>
          <a:prstGeom prst="rect">
            <a:avLst/>
          </a:prstGeom>
        </p:spPr>
      </p:pic>
    </p:spTree>
    <p:extLst>
      <p:ext uri="{BB962C8B-B14F-4D97-AF65-F5344CB8AC3E}">
        <p14:creationId xmlns:p14="http://schemas.microsoft.com/office/powerpoint/2010/main" val="43103797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2B28753-8684-473C-A6DF-47330E25C824}"/>
              </a:ext>
            </a:extLst>
          </p:cNvPr>
          <p:cNvPicPr>
            <a:picLocks noGrp="1" noChangeAspect="1"/>
          </p:cNvPicPr>
          <p:nvPr>
            <p:ph idx="1"/>
          </p:nvPr>
        </p:nvPicPr>
        <p:blipFill rotWithShape="1">
          <a:blip r:embed="rId2"/>
          <a:srcRect l="5912" t="9155" r="27326"/>
          <a:stretch/>
        </p:blipFill>
        <p:spPr>
          <a:xfrm>
            <a:off x="577050" y="205273"/>
            <a:ext cx="10662080" cy="6156000"/>
          </a:xfrm>
          <a:prstGeom prst="rect">
            <a:avLst/>
          </a:prstGeom>
        </p:spPr>
      </p:pic>
    </p:spTree>
    <p:extLst>
      <p:ext uri="{BB962C8B-B14F-4D97-AF65-F5344CB8AC3E}">
        <p14:creationId xmlns:p14="http://schemas.microsoft.com/office/powerpoint/2010/main" val="115295515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7013284-0A1E-431F-97AF-E90C0ED1A27C}"/>
              </a:ext>
            </a:extLst>
          </p:cNvPr>
          <p:cNvPicPr>
            <a:picLocks noGrp="1" noChangeAspect="1"/>
          </p:cNvPicPr>
          <p:nvPr>
            <p:ph idx="1"/>
          </p:nvPr>
        </p:nvPicPr>
        <p:blipFill rotWithShape="1">
          <a:blip r:embed="rId2"/>
          <a:srcRect l="4620" r="14582"/>
          <a:stretch/>
        </p:blipFill>
        <p:spPr>
          <a:xfrm>
            <a:off x="816746" y="397441"/>
            <a:ext cx="10528916" cy="5832000"/>
          </a:xfrm>
          <a:prstGeom prst="rect">
            <a:avLst/>
          </a:prstGeom>
        </p:spPr>
      </p:pic>
    </p:spTree>
    <p:extLst>
      <p:ext uri="{BB962C8B-B14F-4D97-AF65-F5344CB8AC3E}">
        <p14:creationId xmlns:p14="http://schemas.microsoft.com/office/powerpoint/2010/main" val="112038074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5780CA9-22BC-4EA8-A81F-04CA78953845}"/>
              </a:ext>
            </a:extLst>
          </p:cNvPr>
          <p:cNvPicPr>
            <a:picLocks noGrp="1" noChangeAspect="1"/>
          </p:cNvPicPr>
          <p:nvPr>
            <p:ph idx="1"/>
          </p:nvPr>
        </p:nvPicPr>
        <p:blipFill rotWithShape="1">
          <a:blip r:embed="rId2"/>
          <a:srcRect l="5235" t="3159" r="20685" b="19086"/>
          <a:stretch/>
        </p:blipFill>
        <p:spPr>
          <a:xfrm>
            <a:off x="745724" y="625152"/>
            <a:ext cx="10366701" cy="5472000"/>
          </a:xfrm>
          <a:prstGeom prst="rect">
            <a:avLst/>
          </a:prstGeom>
        </p:spPr>
      </p:pic>
    </p:spTree>
    <p:extLst>
      <p:ext uri="{BB962C8B-B14F-4D97-AF65-F5344CB8AC3E}">
        <p14:creationId xmlns:p14="http://schemas.microsoft.com/office/powerpoint/2010/main" val="349046487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ABFE041-7996-4CDA-8D1A-25DBFFE2DE8E}"/>
              </a:ext>
            </a:extLst>
          </p:cNvPr>
          <p:cNvPicPr>
            <a:picLocks noGrp="1" noChangeAspect="1"/>
          </p:cNvPicPr>
          <p:nvPr>
            <p:ph idx="1"/>
          </p:nvPr>
        </p:nvPicPr>
        <p:blipFill rotWithShape="1">
          <a:blip r:embed="rId2"/>
          <a:srcRect l="5075" r="16119"/>
          <a:stretch/>
        </p:blipFill>
        <p:spPr>
          <a:xfrm>
            <a:off x="861134" y="423000"/>
            <a:ext cx="10164932" cy="6012000"/>
          </a:xfrm>
          <a:prstGeom prst="rect">
            <a:avLst/>
          </a:prstGeom>
        </p:spPr>
      </p:pic>
    </p:spTree>
    <p:extLst>
      <p:ext uri="{BB962C8B-B14F-4D97-AF65-F5344CB8AC3E}">
        <p14:creationId xmlns:p14="http://schemas.microsoft.com/office/powerpoint/2010/main" val="386516617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CB6F6C8-FA6B-4B70-A32F-EE9A96570938}"/>
              </a:ext>
            </a:extLst>
          </p:cNvPr>
          <p:cNvPicPr>
            <a:picLocks noGrp="1" noChangeAspect="1"/>
          </p:cNvPicPr>
          <p:nvPr>
            <p:ph idx="1"/>
          </p:nvPr>
        </p:nvPicPr>
        <p:blipFill rotWithShape="1">
          <a:blip r:embed="rId2"/>
          <a:srcRect l="3504" r="22874" b="12992"/>
          <a:stretch/>
        </p:blipFill>
        <p:spPr>
          <a:xfrm>
            <a:off x="621437" y="276143"/>
            <a:ext cx="10259073" cy="5976000"/>
          </a:xfrm>
          <a:prstGeom prst="rect">
            <a:avLst/>
          </a:prstGeom>
        </p:spPr>
      </p:pic>
    </p:spTree>
    <p:extLst>
      <p:ext uri="{BB962C8B-B14F-4D97-AF65-F5344CB8AC3E}">
        <p14:creationId xmlns:p14="http://schemas.microsoft.com/office/powerpoint/2010/main" val="252896841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18D6F55-A6DB-4802-9694-F67F355CEAD5}"/>
              </a:ext>
            </a:extLst>
          </p:cNvPr>
          <p:cNvPicPr>
            <a:picLocks noGrp="1" noChangeAspect="1"/>
          </p:cNvPicPr>
          <p:nvPr>
            <p:ph idx="1"/>
          </p:nvPr>
        </p:nvPicPr>
        <p:blipFill rotWithShape="1">
          <a:blip r:embed="rId2"/>
          <a:srcRect l="3696" r="22260"/>
          <a:stretch/>
        </p:blipFill>
        <p:spPr>
          <a:xfrm>
            <a:off x="861133" y="495000"/>
            <a:ext cx="10502283" cy="5868000"/>
          </a:xfrm>
          <a:prstGeom prst="rect">
            <a:avLst/>
          </a:prstGeom>
        </p:spPr>
      </p:pic>
    </p:spTree>
    <p:extLst>
      <p:ext uri="{BB962C8B-B14F-4D97-AF65-F5344CB8AC3E}">
        <p14:creationId xmlns:p14="http://schemas.microsoft.com/office/powerpoint/2010/main" val="1109039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latin typeface="Algerian" panose="04020705040A02060702" pitchFamily="82" charset="0"/>
              </a:rPr>
              <a:t>Turbine type Flowmeter </a:t>
            </a:r>
            <a:endParaRPr lang="en-IN" dirty="0"/>
          </a:p>
        </p:txBody>
      </p:sp>
      <p:pic>
        <p:nvPicPr>
          <p:cNvPr id="4" name="Content Placeholder 3"/>
          <p:cNvPicPr>
            <a:picLocks noGrp="1" noChangeAspect="1"/>
          </p:cNvPicPr>
          <p:nvPr>
            <p:ph idx="1"/>
          </p:nvPr>
        </p:nvPicPr>
        <p:blipFill>
          <a:blip r:embed="rId2"/>
          <a:stretch>
            <a:fillRect/>
          </a:stretch>
        </p:blipFill>
        <p:spPr>
          <a:xfrm>
            <a:off x="1166192" y="1854023"/>
            <a:ext cx="9289774" cy="3552864"/>
          </a:xfrm>
          <a:prstGeom prst="rect">
            <a:avLst/>
          </a:prstGeom>
        </p:spPr>
      </p:pic>
      <p:sp>
        <p:nvSpPr>
          <p:cNvPr id="5" name="Rectangle 4"/>
          <p:cNvSpPr/>
          <p:nvPr/>
        </p:nvSpPr>
        <p:spPr>
          <a:xfrm>
            <a:off x="556592" y="5723397"/>
            <a:ext cx="10710220" cy="646331"/>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The speed of rotation of the turbine can be measured using several ways, such as, optical method, inductive pick up etc.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499747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18E6B81-36C3-42AF-AE28-6579FC03821D}"/>
              </a:ext>
            </a:extLst>
          </p:cNvPr>
          <p:cNvPicPr>
            <a:picLocks noGrp="1" noChangeAspect="1"/>
          </p:cNvPicPr>
          <p:nvPr>
            <p:ph idx="1"/>
          </p:nvPr>
        </p:nvPicPr>
        <p:blipFill rotWithShape="1">
          <a:blip r:embed="rId2"/>
          <a:srcRect l="5042" r="29784"/>
          <a:stretch/>
        </p:blipFill>
        <p:spPr>
          <a:xfrm>
            <a:off x="807868" y="549000"/>
            <a:ext cx="10484528" cy="5760000"/>
          </a:xfrm>
          <a:prstGeom prst="rect">
            <a:avLst/>
          </a:prstGeom>
        </p:spPr>
      </p:pic>
    </p:spTree>
    <p:extLst>
      <p:ext uri="{BB962C8B-B14F-4D97-AF65-F5344CB8AC3E}">
        <p14:creationId xmlns:p14="http://schemas.microsoft.com/office/powerpoint/2010/main" val="42957165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5353595-E359-40B9-A4CF-E61F9C4811AD}"/>
              </a:ext>
            </a:extLst>
          </p:cNvPr>
          <p:cNvPicPr>
            <a:picLocks noGrp="1" noChangeAspect="1"/>
          </p:cNvPicPr>
          <p:nvPr>
            <p:ph idx="1"/>
          </p:nvPr>
        </p:nvPicPr>
        <p:blipFill rotWithShape="1">
          <a:blip r:embed="rId2"/>
          <a:srcRect l="4055" r="14583"/>
          <a:stretch/>
        </p:blipFill>
        <p:spPr>
          <a:xfrm>
            <a:off x="878888" y="495000"/>
            <a:ext cx="10351363" cy="5868000"/>
          </a:xfrm>
          <a:prstGeom prst="rect">
            <a:avLst/>
          </a:prstGeom>
        </p:spPr>
      </p:pic>
    </p:spTree>
    <p:extLst>
      <p:ext uri="{BB962C8B-B14F-4D97-AF65-F5344CB8AC3E}">
        <p14:creationId xmlns:p14="http://schemas.microsoft.com/office/powerpoint/2010/main" val="347420004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76D3916-A6A4-4BC6-BE14-D1F421AEC9BC}"/>
              </a:ext>
            </a:extLst>
          </p:cNvPr>
          <p:cNvPicPr>
            <a:picLocks noGrp="1" noChangeAspect="1"/>
          </p:cNvPicPr>
          <p:nvPr>
            <p:ph idx="1"/>
          </p:nvPr>
        </p:nvPicPr>
        <p:blipFill rotWithShape="1">
          <a:blip r:embed="rId2"/>
          <a:srcRect r="27173" b="14760"/>
          <a:stretch/>
        </p:blipFill>
        <p:spPr>
          <a:xfrm>
            <a:off x="976544" y="518364"/>
            <a:ext cx="10262586" cy="5976000"/>
          </a:xfrm>
          <a:prstGeom prst="rect">
            <a:avLst/>
          </a:prstGeom>
        </p:spPr>
      </p:pic>
    </p:spTree>
    <p:extLst>
      <p:ext uri="{BB962C8B-B14F-4D97-AF65-F5344CB8AC3E}">
        <p14:creationId xmlns:p14="http://schemas.microsoft.com/office/powerpoint/2010/main" val="277040308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AA1D449-7CAC-4B17-A739-EB578532821C}"/>
              </a:ext>
            </a:extLst>
          </p:cNvPr>
          <p:cNvPicPr>
            <a:picLocks noGrp="1" noChangeAspect="1"/>
          </p:cNvPicPr>
          <p:nvPr>
            <p:ph idx="1"/>
          </p:nvPr>
        </p:nvPicPr>
        <p:blipFill rotWithShape="1">
          <a:blip r:embed="rId2"/>
          <a:srcRect l="2811" r="37001"/>
          <a:stretch/>
        </p:blipFill>
        <p:spPr>
          <a:xfrm>
            <a:off x="905522" y="450000"/>
            <a:ext cx="10014011" cy="6408000"/>
          </a:xfrm>
          <a:prstGeom prst="rect">
            <a:avLst/>
          </a:prstGeom>
        </p:spPr>
      </p:pic>
    </p:spTree>
    <p:extLst>
      <p:ext uri="{BB962C8B-B14F-4D97-AF65-F5344CB8AC3E}">
        <p14:creationId xmlns:p14="http://schemas.microsoft.com/office/powerpoint/2010/main" val="133753436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94CB776-DDD0-472B-BBE8-013D946B8543}"/>
              </a:ext>
            </a:extLst>
          </p:cNvPr>
          <p:cNvPicPr>
            <a:picLocks noGrp="1" noChangeAspect="1"/>
          </p:cNvPicPr>
          <p:nvPr>
            <p:ph idx="1"/>
          </p:nvPr>
        </p:nvPicPr>
        <p:blipFill rotWithShape="1">
          <a:blip r:embed="rId2"/>
          <a:srcRect l="3035" r="24256"/>
          <a:stretch/>
        </p:blipFill>
        <p:spPr>
          <a:xfrm>
            <a:off x="514905" y="207000"/>
            <a:ext cx="10546672" cy="6444000"/>
          </a:xfrm>
          <a:prstGeom prst="rect">
            <a:avLst/>
          </a:prstGeom>
        </p:spPr>
      </p:pic>
    </p:spTree>
    <p:extLst>
      <p:ext uri="{BB962C8B-B14F-4D97-AF65-F5344CB8AC3E}">
        <p14:creationId xmlns:p14="http://schemas.microsoft.com/office/powerpoint/2010/main" val="263561632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C16AD95-E7BF-4F04-B1D0-16ADDE0741F2}"/>
              </a:ext>
            </a:extLst>
          </p:cNvPr>
          <p:cNvPicPr>
            <a:picLocks noGrp="1" noChangeAspect="1"/>
          </p:cNvPicPr>
          <p:nvPr>
            <p:ph idx="1"/>
          </p:nvPr>
        </p:nvPicPr>
        <p:blipFill rotWithShape="1">
          <a:blip r:embed="rId2"/>
          <a:srcRect l="5422" r="24103"/>
          <a:stretch/>
        </p:blipFill>
        <p:spPr>
          <a:xfrm>
            <a:off x="727969" y="257481"/>
            <a:ext cx="10644325" cy="6084000"/>
          </a:xfrm>
          <a:prstGeom prst="rect">
            <a:avLst/>
          </a:prstGeom>
        </p:spPr>
      </p:pic>
    </p:spTree>
    <p:extLst>
      <p:ext uri="{BB962C8B-B14F-4D97-AF65-F5344CB8AC3E}">
        <p14:creationId xmlns:p14="http://schemas.microsoft.com/office/powerpoint/2010/main" val="414687635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1DF06FF-4975-451A-A292-5A8020834E16}"/>
              </a:ext>
            </a:extLst>
          </p:cNvPr>
          <p:cNvPicPr>
            <a:picLocks noGrp="1" noChangeAspect="1"/>
          </p:cNvPicPr>
          <p:nvPr>
            <p:ph idx="1"/>
          </p:nvPr>
        </p:nvPicPr>
        <p:blipFill rotWithShape="1">
          <a:blip r:embed="rId2"/>
          <a:srcRect t="4204" r="14737"/>
          <a:stretch/>
        </p:blipFill>
        <p:spPr>
          <a:xfrm>
            <a:off x="816747" y="326570"/>
            <a:ext cx="10670958" cy="5976000"/>
          </a:xfrm>
          <a:prstGeom prst="rect">
            <a:avLst/>
          </a:prstGeom>
        </p:spPr>
      </p:pic>
    </p:spTree>
    <p:extLst>
      <p:ext uri="{BB962C8B-B14F-4D97-AF65-F5344CB8AC3E}">
        <p14:creationId xmlns:p14="http://schemas.microsoft.com/office/powerpoint/2010/main" val="316058580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13F0391-18C9-4FA5-B6D4-152D72F1EF8A}"/>
              </a:ext>
            </a:extLst>
          </p:cNvPr>
          <p:cNvPicPr>
            <a:picLocks noGrp="1" noChangeAspect="1"/>
          </p:cNvPicPr>
          <p:nvPr>
            <p:ph idx="1"/>
          </p:nvPr>
        </p:nvPicPr>
        <p:blipFill rotWithShape="1">
          <a:blip r:embed="rId2"/>
          <a:srcRect l="4962" r="27326"/>
          <a:stretch/>
        </p:blipFill>
        <p:spPr>
          <a:xfrm>
            <a:off x="905522" y="315000"/>
            <a:ext cx="10431262" cy="6228000"/>
          </a:xfrm>
          <a:prstGeom prst="rect">
            <a:avLst/>
          </a:prstGeom>
        </p:spPr>
      </p:pic>
    </p:spTree>
    <p:extLst>
      <p:ext uri="{BB962C8B-B14F-4D97-AF65-F5344CB8AC3E}">
        <p14:creationId xmlns:p14="http://schemas.microsoft.com/office/powerpoint/2010/main" val="382647309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8657E06-81E7-4301-86A9-53D902573A41}"/>
              </a:ext>
            </a:extLst>
          </p:cNvPr>
          <p:cNvPicPr>
            <a:picLocks noGrp="1" noChangeAspect="1"/>
          </p:cNvPicPr>
          <p:nvPr>
            <p:ph idx="1"/>
          </p:nvPr>
        </p:nvPicPr>
        <p:blipFill rotWithShape="1">
          <a:blip r:embed="rId2"/>
          <a:srcRect l="5576" r="27481"/>
          <a:stretch/>
        </p:blipFill>
        <p:spPr>
          <a:xfrm>
            <a:off x="692458" y="108192"/>
            <a:ext cx="10502284" cy="6228000"/>
          </a:xfrm>
          <a:prstGeom prst="rect">
            <a:avLst/>
          </a:prstGeom>
        </p:spPr>
      </p:pic>
    </p:spTree>
    <p:extLst>
      <p:ext uri="{BB962C8B-B14F-4D97-AF65-F5344CB8AC3E}">
        <p14:creationId xmlns:p14="http://schemas.microsoft.com/office/powerpoint/2010/main" val="225244727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8704833-F1E4-4F69-A1CF-5FBA498851D5}"/>
              </a:ext>
            </a:extLst>
          </p:cNvPr>
          <p:cNvPicPr>
            <a:picLocks noGrp="1" noChangeAspect="1"/>
          </p:cNvPicPr>
          <p:nvPr>
            <p:ph idx="1"/>
          </p:nvPr>
        </p:nvPicPr>
        <p:blipFill rotWithShape="1">
          <a:blip r:embed="rId2"/>
          <a:srcRect l="6803" r="27634"/>
          <a:stretch/>
        </p:blipFill>
        <p:spPr>
          <a:xfrm>
            <a:off x="825623" y="543604"/>
            <a:ext cx="10404629" cy="6192000"/>
          </a:xfrm>
          <a:prstGeom prst="rect">
            <a:avLst/>
          </a:prstGeom>
        </p:spPr>
      </p:pic>
    </p:spTree>
    <p:extLst>
      <p:ext uri="{BB962C8B-B14F-4D97-AF65-F5344CB8AC3E}">
        <p14:creationId xmlns:p14="http://schemas.microsoft.com/office/powerpoint/2010/main" val="186683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18BD6-047A-4560-8DA5-031818F735DB}"/>
              </a:ext>
            </a:extLst>
          </p:cNvPr>
          <p:cNvSpPr>
            <a:spLocks noGrp="1"/>
          </p:cNvSpPr>
          <p:nvPr>
            <p:ph type="title"/>
          </p:nvPr>
        </p:nvSpPr>
        <p:spPr/>
        <p:txBody>
          <a:bodyPr/>
          <a:lstStyle/>
          <a:p>
            <a:pPr algn="ctr"/>
            <a:r>
              <a:rPr lang="en-IN" dirty="0">
                <a:latin typeface="Algerian" panose="04020705040A02060702" pitchFamily="82" charset="0"/>
              </a:rPr>
              <a:t>Turbine type Flowmeter </a:t>
            </a:r>
            <a:endParaRPr lang="en-IN" dirty="0"/>
          </a:p>
        </p:txBody>
      </p:sp>
      <p:pic>
        <p:nvPicPr>
          <p:cNvPr id="2050" name="Picture 2" descr="What is Turbine Flow Meter ? - Instrumentation Tools">
            <a:extLst>
              <a:ext uri="{FF2B5EF4-FFF2-40B4-BE49-F238E27FC236}">
                <a16:creationId xmlns:a16="http://schemas.microsoft.com/office/drawing/2014/main" id="{40F75331-9142-4C22-8DD3-3294C54E83B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37310" y="1825624"/>
            <a:ext cx="7855661" cy="5088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60418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A8ED505-A412-4D78-AE55-75C1D74FCA67}"/>
              </a:ext>
            </a:extLst>
          </p:cNvPr>
          <p:cNvPicPr>
            <a:picLocks noGrp="1" noChangeAspect="1"/>
          </p:cNvPicPr>
          <p:nvPr>
            <p:ph idx="1"/>
          </p:nvPr>
        </p:nvPicPr>
        <p:blipFill rotWithShape="1">
          <a:blip r:embed="rId2"/>
          <a:srcRect l="1890" r="18115" b="18206"/>
          <a:stretch/>
        </p:blipFill>
        <p:spPr>
          <a:xfrm>
            <a:off x="577048" y="328473"/>
            <a:ext cx="10928411" cy="6107837"/>
          </a:xfrm>
          <a:prstGeom prst="rect">
            <a:avLst/>
          </a:prstGeom>
        </p:spPr>
      </p:pic>
    </p:spTree>
    <p:extLst>
      <p:ext uri="{BB962C8B-B14F-4D97-AF65-F5344CB8AC3E}">
        <p14:creationId xmlns:p14="http://schemas.microsoft.com/office/powerpoint/2010/main" val="384618937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16551AA-4993-4A71-B46A-C60913E38D86}"/>
              </a:ext>
            </a:extLst>
          </p:cNvPr>
          <p:cNvPicPr>
            <a:picLocks noGrp="1" noChangeAspect="1"/>
          </p:cNvPicPr>
          <p:nvPr>
            <p:ph idx="1"/>
          </p:nvPr>
        </p:nvPicPr>
        <p:blipFill>
          <a:blip r:embed="rId2"/>
          <a:stretch>
            <a:fillRect/>
          </a:stretch>
        </p:blipFill>
        <p:spPr>
          <a:xfrm>
            <a:off x="404997" y="372862"/>
            <a:ext cx="11091585" cy="6196614"/>
          </a:xfrm>
          <a:prstGeom prst="rect">
            <a:avLst/>
          </a:prstGeom>
        </p:spPr>
      </p:pic>
    </p:spTree>
    <p:extLst>
      <p:ext uri="{BB962C8B-B14F-4D97-AF65-F5344CB8AC3E}">
        <p14:creationId xmlns:p14="http://schemas.microsoft.com/office/powerpoint/2010/main" val="89484584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3AA58A9-5FEC-4BD8-912F-8E29FFA3EED7}"/>
              </a:ext>
            </a:extLst>
          </p:cNvPr>
          <p:cNvPicPr>
            <a:picLocks noGrp="1" noChangeAspect="1"/>
          </p:cNvPicPr>
          <p:nvPr>
            <p:ph idx="1"/>
          </p:nvPr>
        </p:nvPicPr>
        <p:blipFill rotWithShape="1">
          <a:blip r:embed="rId2"/>
          <a:srcRect l="4808" t="8510" r="26559" b="13118"/>
          <a:stretch/>
        </p:blipFill>
        <p:spPr>
          <a:xfrm>
            <a:off x="585926" y="569168"/>
            <a:ext cx="10910657" cy="5976000"/>
          </a:xfrm>
          <a:prstGeom prst="rect">
            <a:avLst/>
          </a:prstGeom>
        </p:spPr>
      </p:pic>
    </p:spTree>
    <p:extLst>
      <p:ext uri="{BB962C8B-B14F-4D97-AF65-F5344CB8AC3E}">
        <p14:creationId xmlns:p14="http://schemas.microsoft.com/office/powerpoint/2010/main" val="342194344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4A10873-0A09-4EF0-B9C7-386F872EE358}"/>
              </a:ext>
            </a:extLst>
          </p:cNvPr>
          <p:cNvPicPr>
            <a:picLocks noGrp="1" noChangeAspect="1"/>
          </p:cNvPicPr>
          <p:nvPr>
            <p:ph idx="1"/>
          </p:nvPr>
        </p:nvPicPr>
        <p:blipFill rotWithShape="1">
          <a:blip r:embed="rId2"/>
          <a:srcRect l="4961" r="26559" b="17756"/>
          <a:stretch/>
        </p:blipFill>
        <p:spPr>
          <a:xfrm>
            <a:off x="736847" y="416102"/>
            <a:ext cx="11070453" cy="5688000"/>
          </a:xfrm>
          <a:prstGeom prst="rect">
            <a:avLst/>
          </a:prstGeom>
        </p:spPr>
      </p:pic>
    </p:spTree>
    <p:extLst>
      <p:ext uri="{BB962C8B-B14F-4D97-AF65-F5344CB8AC3E}">
        <p14:creationId xmlns:p14="http://schemas.microsoft.com/office/powerpoint/2010/main" val="387701610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DDC9C1D-C907-4128-9FF9-341179052FD9}"/>
              </a:ext>
            </a:extLst>
          </p:cNvPr>
          <p:cNvPicPr>
            <a:picLocks noGrp="1" noChangeAspect="1"/>
          </p:cNvPicPr>
          <p:nvPr>
            <p:ph idx="1"/>
          </p:nvPr>
        </p:nvPicPr>
        <p:blipFill rotWithShape="1">
          <a:blip r:embed="rId2"/>
          <a:srcRect l="5882" t="7519" r="25332" b="1385"/>
          <a:stretch/>
        </p:blipFill>
        <p:spPr>
          <a:xfrm>
            <a:off x="807868" y="405000"/>
            <a:ext cx="10484528" cy="6048000"/>
          </a:xfrm>
          <a:prstGeom prst="rect">
            <a:avLst/>
          </a:prstGeom>
        </p:spPr>
      </p:pic>
    </p:spTree>
    <p:extLst>
      <p:ext uri="{BB962C8B-B14F-4D97-AF65-F5344CB8AC3E}">
        <p14:creationId xmlns:p14="http://schemas.microsoft.com/office/powerpoint/2010/main" val="395800911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0E203D7-5036-405A-91DC-ED3324171828}"/>
              </a:ext>
            </a:extLst>
          </p:cNvPr>
          <p:cNvPicPr>
            <a:picLocks noGrp="1" noChangeAspect="1"/>
          </p:cNvPicPr>
          <p:nvPr>
            <p:ph idx="1"/>
          </p:nvPr>
        </p:nvPicPr>
        <p:blipFill rotWithShape="1">
          <a:blip r:embed="rId2"/>
          <a:srcRect l="4808" r="43295" b="27307"/>
          <a:stretch/>
        </p:blipFill>
        <p:spPr>
          <a:xfrm>
            <a:off x="870013" y="502568"/>
            <a:ext cx="10679836" cy="5688000"/>
          </a:xfrm>
          <a:prstGeom prst="rect">
            <a:avLst/>
          </a:prstGeom>
        </p:spPr>
      </p:pic>
    </p:spTree>
    <p:extLst>
      <p:ext uri="{BB962C8B-B14F-4D97-AF65-F5344CB8AC3E}">
        <p14:creationId xmlns:p14="http://schemas.microsoft.com/office/powerpoint/2010/main" val="111585290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49BAEEE-69F3-4942-ADC2-1E56DE941540}"/>
              </a:ext>
            </a:extLst>
          </p:cNvPr>
          <p:cNvPicPr>
            <a:picLocks noGrp="1" noChangeAspect="1"/>
          </p:cNvPicPr>
          <p:nvPr>
            <p:ph idx="1"/>
          </p:nvPr>
        </p:nvPicPr>
        <p:blipFill rotWithShape="1">
          <a:blip r:embed="rId2"/>
          <a:srcRect l="2624" r="19189" b="2749"/>
          <a:stretch/>
        </p:blipFill>
        <p:spPr>
          <a:xfrm>
            <a:off x="754602" y="350788"/>
            <a:ext cx="10750858" cy="6336000"/>
          </a:xfrm>
          <a:prstGeom prst="rect">
            <a:avLst/>
          </a:prstGeom>
        </p:spPr>
      </p:pic>
    </p:spTree>
    <p:extLst>
      <p:ext uri="{BB962C8B-B14F-4D97-AF65-F5344CB8AC3E}">
        <p14:creationId xmlns:p14="http://schemas.microsoft.com/office/powerpoint/2010/main" val="305161766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00029CA-A640-473F-852F-53BE3AC41E6F}"/>
              </a:ext>
            </a:extLst>
          </p:cNvPr>
          <p:cNvPicPr>
            <a:picLocks noGrp="1" noChangeAspect="1"/>
          </p:cNvPicPr>
          <p:nvPr>
            <p:ph idx="1"/>
          </p:nvPr>
        </p:nvPicPr>
        <p:blipFill rotWithShape="1">
          <a:blip r:embed="rId2"/>
          <a:srcRect l="3272" r="23181" b="5205"/>
          <a:stretch/>
        </p:blipFill>
        <p:spPr>
          <a:xfrm>
            <a:off x="763480" y="243000"/>
            <a:ext cx="10546671" cy="6372000"/>
          </a:xfrm>
          <a:prstGeom prst="rect">
            <a:avLst/>
          </a:prstGeom>
        </p:spPr>
      </p:pic>
    </p:spTree>
    <p:extLst>
      <p:ext uri="{BB962C8B-B14F-4D97-AF65-F5344CB8AC3E}">
        <p14:creationId xmlns:p14="http://schemas.microsoft.com/office/powerpoint/2010/main" val="334336047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31A4356-BBDA-48D1-BFFB-EA279A1E7A83}"/>
              </a:ext>
            </a:extLst>
          </p:cNvPr>
          <p:cNvPicPr>
            <a:picLocks noGrp="1" noChangeAspect="1"/>
          </p:cNvPicPr>
          <p:nvPr>
            <p:ph idx="1"/>
          </p:nvPr>
        </p:nvPicPr>
        <p:blipFill rotWithShape="1">
          <a:blip r:embed="rId2"/>
          <a:srcRect l="3580" t="1" r="25178" b="4931"/>
          <a:stretch/>
        </p:blipFill>
        <p:spPr>
          <a:xfrm>
            <a:off x="656949" y="459000"/>
            <a:ext cx="10617692" cy="5940000"/>
          </a:xfrm>
          <a:prstGeom prst="rect">
            <a:avLst/>
          </a:prstGeom>
        </p:spPr>
      </p:pic>
    </p:spTree>
    <p:extLst>
      <p:ext uri="{BB962C8B-B14F-4D97-AF65-F5344CB8AC3E}">
        <p14:creationId xmlns:p14="http://schemas.microsoft.com/office/powerpoint/2010/main" val="254523940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8E93BC-E3D4-491F-915C-65AA0E9575BB}"/>
              </a:ext>
            </a:extLst>
          </p:cNvPr>
          <p:cNvPicPr>
            <a:picLocks noGrp="1" noChangeAspect="1"/>
          </p:cNvPicPr>
          <p:nvPr>
            <p:ph idx="1"/>
          </p:nvPr>
        </p:nvPicPr>
        <p:blipFill rotWithShape="1">
          <a:blip r:embed="rId2"/>
          <a:srcRect l="3944" t="929" r="17655"/>
          <a:stretch/>
        </p:blipFill>
        <p:spPr>
          <a:xfrm>
            <a:off x="896645" y="270587"/>
            <a:ext cx="10449017" cy="5976000"/>
          </a:xfrm>
          <a:prstGeom prst="rect">
            <a:avLst/>
          </a:prstGeom>
        </p:spPr>
      </p:pic>
    </p:spTree>
    <p:extLst>
      <p:ext uri="{BB962C8B-B14F-4D97-AF65-F5344CB8AC3E}">
        <p14:creationId xmlns:p14="http://schemas.microsoft.com/office/powerpoint/2010/main" val="1231228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latin typeface="Algerian" panose="04020705040A02060702" pitchFamily="82" charset="0"/>
              </a:rPr>
              <a:t>Vortex type </a:t>
            </a:r>
            <a:r>
              <a:rPr lang="en-IN" dirty="0" err="1">
                <a:latin typeface="Algerian" panose="04020705040A02060702" pitchFamily="82" charset="0"/>
              </a:rPr>
              <a:t>Flowmeter</a:t>
            </a:r>
            <a:endParaRPr lang="en-IN" dirty="0">
              <a:latin typeface="Algerian" panose="04020705040A02060702" pitchFamily="82" charset="0"/>
            </a:endParaRP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Formation of vortex on a flowing stream by an obstruction like straw or stone is a common observation. But what is probably not commonly known is the fact that, the frequency of vortex formation is proportional to flow velocity.</a:t>
            </a:r>
          </a:p>
          <a:p>
            <a:endParaRPr lang="en-IN" dirty="0"/>
          </a:p>
        </p:txBody>
      </p:sp>
      <p:pic>
        <p:nvPicPr>
          <p:cNvPr id="4" name="Picture 3"/>
          <p:cNvPicPr>
            <a:picLocks noChangeAspect="1"/>
          </p:cNvPicPr>
          <p:nvPr/>
        </p:nvPicPr>
        <p:blipFill>
          <a:blip r:embed="rId2"/>
          <a:stretch>
            <a:fillRect/>
          </a:stretch>
        </p:blipFill>
        <p:spPr>
          <a:xfrm>
            <a:off x="1046921" y="3461959"/>
            <a:ext cx="10515599" cy="3313896"/>
          </a:xfrm>
          <a:prstGeom prst="rect">
            <a:avLst/>
          </a:prstGeom>
        </p:spPr>
      </p:pic>
    </p:spTree>
    <p:extLst>
      <p:ext uri="{BB962C8B-B14F-4D97-AF65-F5344CB8AC3E}">
        <p14:creationId xmlns:p14="http://schemas.microsoft.com/office/powerpoint/2010/main" val="1313643501"/>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4692587-A807-480E-9DDE-8F6EAD5C1348}"/>
              </a:ext>
            </a:extLst>
          </p:cNvPr>
          <p:cNvPicPr>
            <a:picLocks noGrp="1" noChangeAspect="1"/>
          </p:cNvPicPr>
          <p:nvPr>
            <p:ph idx="1"/>
          </p:nvPr>
        </p:nvPicPr>
        <p:blipFill rotWithShape="1">
          <a:blip r:embed="rId2"/>
          <a:srcRect l="3887" r="25332" b="2749"/>
          <a:stretch/>
        </p:blipFill>
        <p:spPr>
          <a:xfrm>
            <a:off x="790113" y="384612"/>
            <a:ext cx="10644326" cy="6268114"/>
          </a:xfrm>
          <a:prstGeom prst="rect">
            <a:avLst/>
          </a:prstGeom>
        </p:spPr>
      </p:pic>
    </p:spTree>
    <p:extLst>
      <p:ext uri="{BB962C8B-B14F-4D97-AF65-F5344CB8AC3E}">
        <p14:creationId xmlns:p14="http://schemas.microsoft.com/office/powerpoint/2010/main" val="262130746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Algerian" panose="04020705040A02060702" pitchFamily="82" charset="0"/>
              </a:rPr>
              <a:t>Pressure sensors</a:t>
            </a:r>
            <a:endParaRPr lang="en-IN" dirty="0">
              <a:latin typeface="Algerian" panose="04020705040A02060702" pitchFamily="82" charset="0"/>
            </a:endParaRPr>
          </a:p>
        </p:txBody>
      </p:sp>
      <p:pic>
        <p:nvPicPr>
          <p:cNvPr id="4" name="Content Placeholder 3"/>
          <p:cNvPicPr>
            <a:picLocks noGrp="1" noChangeAspect="1"/>
          </p:cNvPicPr>
          <p:nvPr>
            <p:ph idx="1"/>
          </p:nvPr>
        </p:nvPicPr>
        <p:blipFill>
          <a:blip r:embed="rId2"/>
          <a:stretch>
            <a:fillRect/>
          </a:stretch>
        </p:blipFill>
        <p:spPr>
          <a:xfrm>
            <a:off x="914401" y="1690688"/>
            <a:ext cx="9570128" cy="4463038"/>
          </a:xfrm>
          <a:prstGeom prst="rect">
            <a:avLst/>
          </a:prstGeom>
        </p:spPr>
      </p:pic>
    </p:spTree>
    <p:extLst>
      <p:ext uri="{BB962C8B-B14F-4D97-AF65-F5344CB8AC3E}">
        <p14:creationId xmlns:p14="http://schemas.microsoft.com/office/powerpoint/2010/main" val="49748186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497150" y="514906"/>
            <a:ext cx="10856650" cy="5662058"/>
          </a:xfrm>
        </p:spPr>
        <p:txBody>
          <a:bodyPr>
            <a:normAutofit fontScale="92500" lnSpcReduction="10000"/>
          </a:bodyPr>
          <a:lstStyle/>
          <a:p>
            <a:pPr algn="just"/>
            <a:r>
              <a:rPr lang="en-US" dirty="0">
                <a:latin typeface="Times New Roman" panose="02020603050405020304" pitchFamily="18" charset="0"/>
                <a:cs typeface="Times New Roman" panose="02020603050405020304" pitchFamily="18" charset="0"/>
              </a:rPr>
              <a:t>Pressure is a very important parameter in on </a:t>
            </a:r>
            <a:r>
              <a:rPr lang="en-US" dirty="0" err="1">
                <a:latin typeface="Times New Roman" panose="02020603050405020304" pitchFamily="18" charset="0"/>
                <a:cs typeface="Times New Roman" panose="02020603050405020304" pitchFamily="18" charset="0"/>
              </a:rPr>
              <a:t>boardautomobiles</a:t>
            </a:r>
            <a:r>
              <a:rPr lang="en-US" dirty="0">
                <a:latin typeface="Times New Roman" panose="02020603050405020304" pitchFamily="18" charset="0"/>
                <a:cs typeface="Times New Roman" panose="02020603050405020304" pitchFamily="18" charset="0"/>
              </a:rPr>
              <a:t> and pressure of intake </a:t>
            </a:r>
            <a:r>
              <a:rPr lang="en-US" dirty="0" err="1">
                <a:latin typeface="Times New Roman" panose="02020603050405020304" pitchFamily="18" charset="0"/>
                <a:cs typeface="Times New Roman" panose="02020603050405020304" pitchFamily="18" charset="0"/>
              </a:rPr>
              <a:t>manifold,engine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oil,brake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oil,tyres,room</a:t>
            </a:r>
            <a:r>
              <a:rPr lang="en-US" dirty="0">
                <a:latin typeface="Times New Roman" panose="02020603050405020304" pitchFamily="18" charset="0"/>
                <a:cs typeface="Times New Roman" panose="02020603050405020304" pitchFamily="18" charset="0"/>
              </a:rPr>
              <a:t> atmosphere and so on need to be measured.</a:t>
            </a:r>
          </a:p>
          <a:p>
            <a:pPr algn="just"/>
            <a:r>
              <a:rPr lang="en-US" dirty="0">
                <a:latin typeface="Times New Roman" panose="02020603050405020304" pitchFamily="18" charset="0"/>
                <a:cs typeface="Times New Roman" panose="02020603050405020304" pitchFamily="18" charset="0"/>
              </a:rPr>
              <a:t>The conventional diaphragms and bellow elements in association with strain </a:t>
            </a:r>
            <a:r>
              <a:rPr lang="en-US" dirty="0" err="1">
                <a:latin typeface="Times New Roman" panose="02020603050405020304" pitchFamily="18" charset="0"/>
                <a:cs typeface="Times New Roman" panose="02020603050405020304" pitchFamily="18" charset="0"/>
              </a:rPr>
              <a:t>gauge,LVDT,Capacitive</a:t>
            </a:r>
            <a:r>
              <a:rPr lang="en-US" dirty="0">
                <a:latin typeface="Times New Roman" panose="02020603050405020304" pitchFamily="18" charset="0"/>
                <a:cs typeface="Times New Roman" panose="02020603050405020304" pitchFamily="18" charset="0"/>
              </a:rPr>
              <a:t> elements </a:t>
            </a:r>
            <a:r>
              <a:rPr lang="en-US" dirty="0" err="1">
                <a:latin typeface="Times New Roman" panose="02020603050405020304" pitchFamily="18" charset="0"/>
                <a:cs typeface="Times New Roman" panose="02020603050405020304" pitchFamily="18" charset="0"/>
              </a:rPr>
              <a:t>arealready</a:t>
            </a:r>
            <a:r>
              <a:rPr lang="en-US" dirty="0">
                <a:latin typeface="Times New Roman" panose="02020603050405020304" pitchFamily="18" charset="0"/>
                <a:cs typeface="Times New Roman" panose="02020603050405020304" pitchFamily="18" charset="0"/>
              </a:rPr>
              <a:t> in use for pressure measurement.</a:t>
            </a:r>
          </a:p>
          <a:p>
            <a:pPr algn="just"/>
            <a:r>
              <a:rPr lang="en-US" dirty="0">
                <a:latin typeface="Times New Roman" panose="02020603050405020304" pitchFamily="18" charset="0"/>
                <a:cs typeface="Times New Roman" panose="02020603050405020304" pitchFamily="18" charset="0"/>
              </a:rPr>
              <a:t>The semiconductor capacitive devices and SAW devices are being </a:t>
            </a:r>
            <a:r>
              <a:rPr lang="en-US" dirty="0" err="1">
                <a:latin typeface="Times New Roman" panose="02020603050405020304" pitchFamily="18" charset="0"/>
                <a:cs typeface="Times New Roman" panose="02020603050405020304" pitchFamily="18" charset="0"/>
              </a:rPr>
              <a:t>increasinglyused</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fromwhich</a:t>
            </a:r>
            <a:r>
              <a:rPr lang="en-US" dirty="0">
                <a:latin typeface="Times New Roman" panose="02020603050405020304" pitchFamily="18" charset="0"/>
                <a:cs typeface="Times New Roman" panose="02020603050405020304" pitchFamily="18" charset="0"/>
              </a:rPr>
              <a:t> high frequency output can </a:t>
            </a:r>
            <a:r>
              <a:rPr lang="en-US" dirty="0" err="1">
                <a:latin typeface="Times New Roman" panose="02020603050405020304" pitchFamily="18" charset="0"/>
                <a:cs typeface="Times New Roman" panose="02020603050405020304" pitchFamily="18" charset="0"/>
              </a:rPr>
              <a:t>bederivedfor</a:t>
            </a:r>
            <a:r>
              <a:rPr lang="en-US" dirty="0">
                <a:latin typeface="Times New Roman" panose="02020603050405020304" pitchFamily="18" charset="0"/>
                <a:cs typeface="Times New Roman" panose="02020603050405020304" pitchFamily="18" charset="0"/>
              </a:rPr>
              <a:t> easier signal processing</a:t>
            </a:r>
          </a:p>
          <a:p>
            <a:pPr algn="just"/>
            <a:r>
              <a:rPr lang="en-US" dirty="0">
                <a:latin typeface="Times New Roman" panose="02020603050405020304" pitchFamily="18" charset="0"/>
                <a:cs typeface="Times New Roman" panose="02020603050405020304" pitchFamily="18" charset="0"/>
              </a:rPr>
              <a:t>With applied pressure, a crystal oscillator changes its frequency and </a:t>
            </a:r>
            <a:r>
              <a:rPr lang="en-US" dirty="0" err="1">
                <a:latin typeface="Times New Roman" panose="02020603050405020304" pitchFamily="18" charset="0"/>
                <a:cs typeface="Times New Roman" panose="02020603050405020304" pitchFamily="18" charset="0"/>
              </a:rPr>
              <a:t>isbeing</a:t>
            </a:r>
            <a:r>
              <a:rPr lang="en-US" dirty="0">
                <a:latin typeface="Times New Roman" panose="02020603050405020304" pitchFamily="18" charset="0"/>
                <a:cs typeface="Times New Roman" panose="02020603050405020304" pitchFamily="18" charset="0"/>
              </a:rPr>
              <a:t> tried as PZT type devices.</a:t>
            </a:r>
          </a:p>
          <a:p>
            <a:pPr algn="just"/>
            <a:r>
              <a:rPr lang="en-US" dirty="0">
                <a:latin typeface="Times New Roman" panose="02020603050405020304" pitchFamily="18" charset="0"/>
                <a:cs typeface="Times New Roman" panose="02020603050405020304" pitchFamily="18" charset="0"/>
              </a:rPr>
              <a:t>Such a pressure sensor processed by semiconductor technology and MEMS is shown in fig 9.2 </a:t>
            </a:r>
          </a:p>
          <a:p>
            <a:pPr algn="just"/>
            <a:r>
              <a:rPr lang="en-US" dirty="0">
                <a:latin typeface="Times New Roman" panose="02020603050405020304" pitchFamily="18" charset="0"/>
                <a:cs typeface="Times New Roman" panose="02020603050405020304" pitchFamily="18" charset="0"/>
              </a:rPr>
              <a:t>For negative pressure sensing for the intake manifold , a semi smart sensor is used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628456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82091" y="656947"/>
            <a:ext cx="10867758" cy="5646233"/>
          </a:xfrm>
          <a:prstGeom prst="rect">
            <a:avLst/>
          </a:prstGeom>
        </p:spPr>
      </p:pic>
    </p:spTree>
    <p:extLst>
      <p:ext uri="{BB962C8B-B14F-4D97-AF65-F5344CB8AC3E}">
        <p14:creationId xmlns:p14="http://schemas.microsoft.com/office/powerpoint/2010/main" val="367617236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pPr marL="0" indent="0" algn="just">
              <a:buNone/>
            </a:pPr>
            <a:r>
              <a:rPr lang="en-US" dirty="0">
                <a:latin typeface="Times New Roman" panose="02020603050405020304" pitchFamily="18" charset="0"/>
                <a:cs typeface="Times New Roman" panose="02020603050405020304" pitchFamily="18" charset="0"/>
              </a:rPr>
              <a:t>Amplification , calibration and temperature compensation are internally made for in the sensor using IC technology.</a:t>
            </a:r>
          </a:p>
          <a:p>
            <a:pPr marL="0" indent="0" algn="just">
              <a:buNone/>
            </a:pPr>
            <a:r>
              <a:rPr lang="en-US" dirty="0">
                <a:latin typeface="Times New Roman" panose="02020603050405020304" pitchFamily="18" charset="0"/>
                <a:cs typeface="Times New Roman" panose="02020603050405020304" pitchFamily="18" charset="0"/>
              </a:rPr>
              <a:t>A basic sensor unit uses a silicon diaphragm  and a vacuum chamber is </a:t>
            </a:r>
            <a:r>
              <a:rPr lang="en-US" dirty="0" err="1">
                <a:latin typeface="Times New Roman" panose="02020603050405020304" pitchFamily="18" charset="0"/>
                <a:cs typeface="Times New Roman" panose="02020603050405020304" pitchFamily="18" charset="0"/>
              </a:rPr>
              <a:t>created.The</a:t>
            </a:r>
            <a:r>
              <a:rPr lang="en-US" dirty="0">
                <a:latin typeface="Times New Roman" panose="02020603050405020304" pitchFamily="18" charset="0"/>
                <a:cs typeface="Times New Roman" panose="02020603050405020304" pitchFamily="18" charset="0"/>
              </a:rPr>
              <a:t> sensor unit is in fig 9.3.</a:t>
            </a:r>
          </a:p>
          <a:p>
            <a:pPr marL="0" indent="0" algn="just">
              <a:buNone/>
            </a:pPr>
            <a:r>
              <a:rPr lang="en-US" dirty="0">
                <a:latin typeface="Times New Roman" panose="02020603050405020304" pitchFamily="18" charset="0"/>
                <a:cs typeface="Times New Roman" panose="02020603050405020304" pitchFamily="18" charset="0"/>
              </a:rPr>
              <a:t>The sensing silicon chip is resistive in nature and is obtained by adding appropriate impurity to the diffused design.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41853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69312"/>
            <a:ext cx="10515600" cy="291698"/>
          </a:xfrm>
        </p:spPr>
        <p:txBody>
          <a:bodyPr>
            <a:normAutofit fontScale="90000"/>
          </a:bodyPr>
          <a:lstStyle/>
          <a:p>
            <a:r>
              <a:rPr lang="en-IN" sz="4000" dirty="0">
                <a:latin typeface="Algerian" panose="04020705040A02060702" pitchFamily="82" charset="0"/>
              </a:rPr>
              <a:t>Measuring Vibration with Accelerometers</a:t>
            </a:r>
            <a:br>
              <a:rPr lang="en-IN" dirty="0"/>
            </a:br>
            <a:endParaRPr lang="en-IN" dirty="0"/>
          </a:p>
        </p:txBody>
      </p:sp>
      <p:sp>
        <p:nvSpPr>
          <p:cNvPr id="3" name="Content Placeholder 2"/>
          <p:cNvSpPr>
            <a:spLocks noGrp="1"/>
          </p:cNvSpPr>
          <p:nvPr>
            <p:ph idx="1"/>
          </p:nvPr>
        </p:nvSpPr>
        <p:spPr>
          <a:xfrm>
            <a:off x="372862" y="1022057"/>
            <a:ext cx="11416684" cy="5687566"/>
          </a:xfrm>
        </p:spPr>
        <p:txBody>
          <a:bodyPr>
            <a:normAutofit fontScale="92500" lnSpcReduction="10000"/>
          </a:bodyPr>
          <a:lstStyle/>
          <a:p>
            <a:pPr marL="0" indent="0" algn="just">
              <a:buNone/>
            </a:pPr>
            <a:r>
              <a:rPr lang="en-IN" dirty="0">
                <a:latin typeface="Times New Roman" panose="02020603050405020304" pitchFamily="18" charset="0"/>
                <a:cs typeface="Times New Roman" panose="02020603050405020304" pitchFamily="18" charset="0"/>
              </a:rPr>
              <a:t>What is vibration? </a:t>
            </a:r>
          </a:p>
          <a:p>
            <a:pPr algn="just"/>
            <a:r>
              <a:rPr lang="en-US" dirty="0">
                <a:latin typeface="Times New Roman" panose="02020603050405020304" pitchFamily="18" charset="0"/>
                <a:cs typeface="Times New Roman" panose="02020603050405020304" pitchFamily="18" charset="0"/>
              </a:rPr>
              <a:t>Vibration is the movement or mechanical oscillation about an equilibrium position of a machine or component. It can be periodic, such as the motion of a pendulum, or random, such as the movement of a tire on a gravel road. Vibration can be expressed in metric units (m/s</a:t>
            </a:r>
            <a:r>
              <a:rPr lang="en-US" baseline="30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or units of gravitational constant “g,” where 1 g = 9.81 m/s</a:t>
            </a:r>
            <a:r>
              <a:rPr lang="en-US" baseline="30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An object can vibrate in two ways: free vibration and forced vibration.</a:t>
            </a:r>
          </a:p>
          <a:p>
            <a:pPr algn="just"/>
            <a:r>
              <a:rPr lang="en-US" dirty="0">
                <a:latin typeface="Times New Roman" panose="02020603050405020304" pitchFamily="18" charset="0"/>
                <a:cs typeface="Times New Roman" panose="02020603050405020304" pitchFamily="18" charset="0"/>
              </a:rPr>
              <a:t>Free vibration occurs when an object or structure is displaced or impacted and then allowed to oscillate naturally. For example, when you strike a tuning fork, it rings and eventually dies down. Natural frequency often refers to the frequency at which a structure “wants” to oscillate after an impact or displacement. Resonance is the tendency for a system to oscillate more violently at some frequencies than others. Forced vibration at or near an object’s natural frequency causes energy inside the structure to build. Over time the vibration can become quite large even though the input forced vibration is very small. If a structure has natural frequencies that match normal environmental vibration, then the structure vibrates more violently and prematurely fails.</a:t>
            </a:r>
          </a:p>
          <a:p>
            <a:pPr marL="0" indent="0">
              <a:buNone/>
            </a:pPr>
            <a:endParaRPr lang="en-IN" dirty="0"/>
          </a:p>
        </p:txBody>
      </p:sp>
    </p:spTree>
    <p:extLst>
      <p:ext uri="{BB962C8B-B14F-4D97-AF65-F5344CB8AC3E}">
        <p14:creationId xmlns:p14="http://schemas.microsoft.com/office/powerpoint/2010/main" val="3886006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1228" r="1226" b="-2"/>
          <a:stretch/>
        </p:blipFill>
        <p:spPr>
          <a:xfrm>
            <a:off x="3242695" y="10"/>
            <a:ext cx="8949307"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p:nvSpPr>
          <p:cNvPr id="5" name="Rectangle 4"/>
          <p:cNvSpPr/>
          <p:nvPr/>
        </p:nvSpPr>
        <p:spPr>
          <a:xfrm>
            <a:off x="199644" y="1162050"/>
            <a:ext cx="3724656" cy="4524375"/>
          </a:xfrm>
          <a:prstGeom prst="rect">
            <a:avLst/>
          </a:prstGeom>
        </p:spPr>
        <p:txBody>
          <a:bodyPr vert="horz" lIns="91440" tIns="45720" rIns="91440" bIns="45720" rtlCol="0" anchor="t">
            <a:normAutofit fontScale="92500"/>
          </a:bodyPr>
          <a:lstStyle/>
          <a:p>
            <a:pPr indent="-228600" algn="just">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Forced vibration occurs when a structure vibrates because an altering force is applied. Rotating or alternating motion can force an object to vibrate at unnatural frequencies. An example of this is imbalance in a washing machine, where the machine shakes at a frequency equal to the rotation of the turnstile. In condition monitoring, vibration measurements are used to indicate the health of rotating machinery such as compressors, turbines, or pumps. These machines have a variety of parts, and each part contributes a unique vibration pattern or signature. By trending different vibration signatures over time, you can predict when a machine will fail and properly schedule maintenance for improved safety and reduced cost.</a:t>
            </a:r>
          </a:p>
        </p:txBody>
      </p:sp>
    </p:spTree>
    <p:extLst>
      <p:ext uri="{BB962C8B-B14F-4D97-AF65-F5344CB8AC3E}">
        <p14:creationId xmlns:p14="http://schemas.microsoft.com/office/powerpoint/2010/main" val="39141836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53061"/>
          </a:xfrm>
        </p:spPr>
        <p:txBody>
          <a:bodyPr>
            <a:normAutofit fontScale="90000"/>
          </a:bodyPr>
          <a:lstStyle/>
          <a:p>
            <a:pPr algn="ctr"/>
            <a:r>
              <a:rPr lang="en-US" dirty="0">
                <a:latin typeface="Algerian" panose="04020705040A02060702" pitchFamily="82" charset="0"/>
              </a:rPr>
              <a:t>How do you measure vibration?</a:t>
            </a:r>
            <a:endParaRPr lang="en-IN" dirty="0">
              <a:latin typeface="Algerian" panose="04020705040A02060702" pitchFamily="82" charset="0"/>
            </a:endParaRPr>
          </a:p>
        </p:txBody>
      </p:sp>
      <p:sp>
        <p:nvSpPr>
          <p:cNvPr id="3" name="Content Placeholder 2"/>
          <p:cNvSpPr>
            <a:spLocks noGrp="1"/>
          </p:cNvSpPr>
          <p:nvPr>
            <p:ph idx="1"/>
          </p:nvPr>
        </p:nvSpPr>
        <p:spPr>
          <a:xfrm>
            <a:off x="713913" y="1314269"/>
            <a:ext cx="10515600" cy="5404231"/>
          </a:xfrm>
        </p:spPr>
        <p:txBody>
          <a:bodyPr/>
          <a:lstStyle/>
          <a:p>
            <a:pPr algn="just"/>
            <a:r>
              <a:rPr lang="en-US" dirty="0">
                <a:latin typeface="Times New Roman" panose="02020603050405020304" pitchFamily="18" charset="0"/>
                <a:cs typeface="Times New Roman" panose="02020603050405020304" pitchFamily="18" charset="0"/>
              </a:rPr>
              <a:t>Vibration is most commonly measured using a ceramic piezoelectric sensor or accelerometer. </a:t>
            </a:r>
          </a:p>
          <a:p>
            <a:pPr algn="just"/>
            <a:r>
              <a:rPr lang="en-US" dirty="0">
                <a:latin typeface="Times New Roman" panose="02020603050405020304" pitchFamily="18" charset="0"/>
                <a:cs typeface="Times New Roman" panose="02020603050405020304" pitchFamily="18" charset="0"/>
              </a:rPr>
              <a:t>An </a:t>
            </a:r>
            <a:r>
              <a:rPr lang="en-US" u="sng" dirty="0">
                <a:latin typeface="Times New Roman" panose="02020603050405020304" pitchFamily="18" charset="0"/>
                <a:cs typeface="Times New Roman" panose="02020603050405020304" pitchFamily="18" charset="0"/>
                <a:hlinkClick r:id="rId2"/>
              </a:rPr>
              <a:t>accelerometer</a:t>
            </a:r>
            <a:r>
              <a:rPr lang="en-US" dirty="0">
                <a:latin typeface="Times New Roman" panose="02020603050405020304" pitchFamily="18" charset="0"/>
                <a:cs typeface="Times New Roman" panose="02020603050405020304" pitchFamily="18" charset="0"/>
              </a:rPr>
              <a:t> is a sensor that measures the dynamic acceleration of a physical device as a voltage. Accelerometers are full-contact transducers typically mounted directly on high-frequency elements, such as rolling-element bearings, gearboxes, or spinning blades. </a:t>
            </a:r>
          </a:p>
          <a:p>
            <a:pPr algn="just"/>
            <a:r>
              <a:rPr lang="en-US" dirty="0">
                <a:latin typeface="Times New Roman" panose="02020603050405020304" pitchFamily="18" charset="0"/>
                <a:cs typeface="Times New Roman" panose="02020603050405020304" pitchFamily="18" charset="0"/>
              </a:rPr>
              <a:t>These versatile sensors can also be used in shock measurements (explosions and failure tests) and slower, low-frequency vibration measurements. </a:t>
            </a:r>
          </a:p>
          <a:p>
            <a:pPr algn="just"/>
            <a:r>
              <a:rPr lang="en-US" dirty="0">
                <a:latin typeface="Times New Roman" panose="02020603050405020304" pitchFamily="18" charset="0"/>
                <a:cs typeface="Times New Roman" panose="02020603050405020304" pitchFamily="18" charset="0"/>
              </a:rPr>
              <a:t>The benefits of an accelerometer include linearity over a wide frequency range and a large dynamic range.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119936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12560" y="483000"/>
            <a:ext cx="10262586" cy="5811268"/>
          </a:xfrm>
          <a:prstGeom prst="rect">
            <a:avLst/>
          </a:prstGeom>
        </p:spPr>
      </p:pic>
    </p:spTree>
    <p:extLst>
      <p:ext uri="{BB962C8B-B14F-4D97-AF65-F5344CB8AC3E}">
        <p14:creationId xmlns:p14="http://schemas.microsoft.com/office/powerpoint/2010/main" val="30531427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48070"/>
            <a:ext cx="10515600" cy="5528893"/>
          </a:xfrm>
        </p:spPr>
        <p:txBody>
          <a:bodyPr>
            <a:normAutofit/>
          </a:bodyPr>
          <a:lstStyle/>
          <a:p>
            <a:pPr algn="just"/>
            <a:r>
              <a:rPr lang="en-US" dirty="0">
                <a:latin typeface="Times New Roman" panose="02020603050405020304" pitchFamily="18" charset="0"/>
                <a:cs typeface="Times New Roman" panose="02020603050405020304" pitchFamily="18" charset="0"/>
              </a:rPr>
              <a:t>Another sensor you can use to measure vibration is the proximity probe. </a:t>
            </a:r>
          </a:p>
          <a:p>
            <a:pPr algn="just"/>
            <a:r>
              <a:rPr lang="en-US" dirty="0">
                <a:latin typeface="Times New Roman" panose="02020603050405020304" pitchFamily="18" charset="0"/>
                <a:cs typeface="Times New Roman" panose="02020603050405020304" pitchFamily="18" charset="0"/>
              </a:rPr>
              <a:t>Unlike accelerometers, which measure acceleration to determine vibration, proximity probes are </a:t>
            </a:r>
            <a:r>
              <a:rPr lang="en-US" dirty="0" err="1">
                <a:latin typeface="Times New Roman" panose="02020603050405020304" pitchFamily="18" charset="0"/>
                <a:cs typeface="Times New Roman" panose="02020603050405020304" pitchFamily="18" charset="0"/>
              </a:rPr>
              <a:t>noncontacting</a:t>
            </a:r>
            <a:r>
              <a:rPr lang="en-US" dirty="0">
                <a:latin typeface="Times New Roman" panose="02020603050405020304" pitchFamily="18" charset="0"/>
                <a:cs typeface="Times New Roman" panose="02020603050405020304" pitchFamily="18" charset="0"/>
              </a:rPr>
              <a:t> transducers that measure distance to a target. These sensors are almost exclusively used in rotating machinery to measure the vibration of a shaft. </a:t>
            </a:r>
          </a:p>
          <a:p>
            <a:pPr algn="just"/>
            <a:r>
              <a:rPr lang="en-US" dirty="0">
                <a:latin typeface="Times New Roman" panose="02020603050405020304" pitchFamily="18" charset="0"/>
                <a:cs typeface="Times New Roman" panose="02020603050405020304" pitchFamily="18" charset="0"/>
              </a:rPr>
              <a:t>An example of a common application is machine monitoring and protection measurements for mechanical systems like turbo machinery. Because of the flexible fluid film bearings and heavy housing, vibrations do not transmit well to the outer casing, so you use proximity probes instead of accelerometers to directly measure shaft motion.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5673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F3B42-468D-408E-BBC2-A078BDB15A5D}"/>
              </a:ext>
            </a:extLst>
          </p:cNvPr>
          <p:cNvSpPr>
            <a:spLocks noGrp="1"/>
          </p:cNvSpPr>
          <p:nvPr>
            <p:ph type="title"/>
          </p:nvPr>
        </p:nvSpPr>
        <p:spPr/>
        <p:txBody>
          <a:bodyPr/>
          <a:lstStyle/>
          <a:p>
            <a:pPr algn="ctr"/>
            <a:r>
              <a:rPr lang="en-IN" dirty="0">
                <a:latin typeface="Algerian" panose="04020705040A02060702" pitchFamily="82" charset="0"/>
              </a:rPr>
              <a:t>Vortex type Flowmeter</a:t>
            </a:r>
            <a:endParaRPr lang="en-IN" dirty="0"/>
          </a:p>
        </p:txBody>
      </p:sp>
      <p:pic>
        <p:nvPicPr>
          <p:cNvPr id="1026" name="Picture 2" descr="Vortex Flow Meters">
            <a:extLst>
              <a:ext uri="{FF2B5EF4-FFF2-40B4-BE49-F238E27FC236}">
                <a16:creationId xmlns:a16="http://schemas.microsoft.com/office/drawing/2014/main" id="{3086B1F5-3FB1-447B-9A1B-AFA8640CE0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26435" y="1577010"/>
            <a:ext cx="9846365" cy="5141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324285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7049" y="436146"/>
            <a:ext cx="10918793" cy="575908"/>
          </a:xfrm>
        </p:spPr>
        <p:txBody>
          <a:bodyPr>
            <a:normAutofit fontScale="90000"/>
          </a:bodyPr>
          <a:lstStyle/>
          <a:p>
            <a:pPr algn="ctr"/>
            <a:r>
              <a:rPr lang="en-IN" dirty="0">
                <a:latin typeface="Algerian" panose="04020705040A02060702" pitchFamily="82" charset="0"/>
              </a:rPr>
              <a:t>How do accelerometers work?</a:t>
            </a:r>
          </a:p>
        </p:txBody>
      </p:sp>
      <p:sp>
        <p:nvSpPr>
          <p:cNvPr id="3" name="Content Placeholder 2"/>
          <p:cNvSpPr>
            <a:spLocks noGrp="1"/>
          </p:cNvSpPr>
          <p:nvPr>
            <p:ph idx="1"/>
          </p:nvPr>
        </p:nvSpPr>
        <p:spPr>
          <a:xfrm>
            <a:off x="895165" y="1415051"/>
            <a:ext cx="10515600" cy="5365594"/>
          </a:xfrm>
        </p:spPr>
        <p:txBody>
          <a:bodyPr/>
          <a:lstStyle/>
          <a:p>
            <a:pPr algn="just"/>
            <a:r>
              <a:rPr lang="en-US" dirty="0">
                <a:latin typeface="Times New Roman" panose="02020603050405020304" pitchFamily="18" charset="0"/>
                <a:cs typeface="Times New Roman" panose="02020603050405020304" pitchFamily="18" charset="0"/>
              </a:rPr>
              <a:t>Most accelerometers rely on the use of the piezoelectric effect, which occurs when a voltage is generated across certain types of crystals as they are stressed. </a:t>
            </a:r>
          </a:p>
          <a:p>
            <a:pPr algn="just"/>
            <a:r>
              <a:rPr lang="en-US" dirty="0">
                <a:latin typeface="Times New Roman" panose="02020603050405020304" pitchFamily="18" charset="0"/>
                <a:cs typeface="Times New Roman" panose="02020603050405020304" pitchFamily="18" charset="0"/>
              </a:rPr>
              <a:t>The acceleration of the test structure is transmitted to a seismic mass inside the accelerometer that generates a proportional force on the piezoelectric crystal.</a:t>
            </a:r>
          </a:p>
          <a:p>
            <a:pPr algn="just"/>
            <a:r>
              <a:rPr lang="en-US" dirty="0">
                <a:latin typeface="Times New Roman" panose="02020603050405020304" pitchFamily="18" charset="0"/>
                <a:cs typeface="Times New Roman" panose="02020603050405020304" pitchFamily="18" charset="0"/>
              </a:rPr>
              <a:t> This external stress on the crystal then generates a high-impedance, electrical charge proportional to the applied force and, thus, proportional to the acceleration.</a:t>
            </a:r>
          </a:p>
          <a:p>
            <a:pPr marL="0" indent="0" algn="just">
              <a:buNone/>
            </a:pPr>
            <a:br>
              <a:rPr lang="en-US"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843194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54602" y="589253"/>
            <a:ext cx="10422384" cy="5944712"/>
          </a:xfrm>
          <a:prstGeom prst="rect">
            <a:avLst/>
          </a:prstGeom>
        </p:spPr>
      </p:pic>
    </p:spTree>
    <p:extLst>
      <p:ext uri="{BB962C8B-B14F-4D97-AF65-F5344CB8AC3E}">
        <p14:creationId xmlns:p14="http://schemas.microsoft.com/office/powerpoint/2010/main" val="65434893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5825" y="568171"/>
            <a:ext cx="10687975" cy="5608792"/>
          </a:xfrm>
        </p:spPr>
        <p:txBody>
          <a:bodyPr>
            <a:normAutofit/>
          </a:bodyPr>
          <a:lstStyle/>
          <a:p>
            <a:pPr algn="just"/>
            <a:r>
              <a:rPr lang="en-US" dirty="0">
                <a:latin typeface="Times New Roman" panose="02020603050405020304" pitchFamily="18" charset="0"/>
                <a:cs typeface="Times New Roman" panose="02020603050405020304" pitchFamily="18" charset="0"/>
              </a:rPr>
              <a:t>Piezoelectric or charge mode accelerometers require an external amplifier or inline charge converter to amplify the generated charge, lower the output impedance for compatibility with measurement devices, and minimize susceptibility to external noise sources and crosstalk. </a:t>
            </a:r>
          </a:p>
          <a:p>
            <a:pPr algn="just"/>
            <a:r>
              <a:rPr lang="en-US" dirty="0">
                <a:latin typeface="Times New Roman" panose="02020603050405020304" pitchFamily="18" charset="0"/>
                <a:cs typeface="Times New Roman" panose="02020603050405020304" pitchFamily="18" charset="0"/>
              </a:rPr>
              <a:t>Other accelerometers have a charge-sensitive amplifier built inside them. This amplifier accepts a constant current source and varies its impedance with respect to a varying charge on the piezoelectric crystal. </a:t>
            </a:r>
          </a:p>
          <a:p>
            <a:pPr algn="just"/>
            <a:r>
              <a:rPr lang="en-US" dirty="0">
                <a:latin typeface="Times New Roman" panose="02020603050405020304" pitchFamily="18" charset="0"/>
                <a:cs typeface="Times New Roman" panose="02020603050405020304" pitchFamily="18" charset="0"/>
              </a:rPr>
              <a:t>These sensors are referred to as Integrated Electronic Piezoelectric (IEPE) sensors. Measurement hardware made for these types of accelerometers provide built in current excitation for the amplifier. You can then measure this change in impedance as a change in voltage across the inputs of the accelerometer.</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753393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4000" dirty="0">
                <a:latin typeface="Algerian" panose="04020705040A02060702" pitchFamily="82" charset="0"/>
              </a:rPr>
              <a:t>To choose the right accelerometer</a:t>
            </a:r>
          </a:p>
        </p:txBody>
      </p:sp>
      <p:sp>
        <p:nvSpPr>
          <p:cNvPr id="3" name="Content Placeholder 2"/>
          <p:cNvSpPr>
            <a:spLocks noGrp="1"/>
          </p:cNvSpPr>
          <p:nvPr>
            <p:ph idx="1"/>
          </p:nvPr>
        </p:nvSpPr>
        <p:spPr/>
        <p:txBody>
          <a:bodyPr/>
          <a:lstStyle/>
          <a:p>
            <a:pPr marL="0" indent="0">
              <a:buNone/>
            </a:pPr>
            <a:r>
              <a:rPr lang="en-US" dirty="0">
                <a:latin typeface="Times New Roman" panose="02020603050405020304" pitchFamily="18" charset="0"/>
                <a:cs typeface="Times New Roman" panose="02020603050405020304" pitchFamily="18" charset="0"/>
              </a:rPr>
              <a:t>Different electrical and physical specifications for accelerometers.</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1.Vibration Amplitude</a:t>
            </a:r>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The maximum amplitude or range of the vibration you are measuring determines the sensor range that you can use. If you attempt to measure vibration outside a sensor’s range, it distorts or clips the response. Typically, accelerometers used to monitor high vibration levels have a lower sensitivity and lower mass.</a:t>
            </a:r>
          </a:p>
          <a:p>
            <a:endParaRPr lang="en-IN" dirty="0"/>
          </a:p>
        </p:txBody>
      </p:sp>
    </p:spTree>
    <p:extLst>
      <p:ext uri="{BB962C8B-B14F-4D97-AF65-F5344CB8AC3E}">
        <p14:creationId xmlns:p14="http://schemas.microsoft.com/office/powerpoint/2010/main" val="47518396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7725" y="720445"/>
            <a:ext cx="10936550" cy="5795765"/>
          </a:xfrm>
        </p:spPr>
        <p:txBody>
          <a:bodyPr>
            <a:normAutofit fontScale="92500" lnSpcReduction="10000"/>
          </a:bodyPr>
          <a:lstStyle/>
          <a:p>
            <a:pPr marL="0" indent="0" algn="just">
              <a:buNone/>
            </a:pPr>
            <a:r>
              <a:rPr lang="en-US" b="1" dirty="0">
                <a:latin typeface="Times New Roman" panose="02020603050405020304" pitchFamily="18" charset="0"/>
                <a:cs typeface="Times New Roman" panose="02020603050405020304" pitchFamily="18" charset="0"/>
              </a:rPr>
              <a:t>2.Sensitivity</a:t>
            </a:r>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Sensitivity is one of the most important parameters for accelerometers.</a:t>
            </a:r>
          </a:p>
          <a:p>
            <a:pPr marL="0" indent="0" algn="just">
              <a:buNone/>
            </a:pPr>
            <a:r>
              <a:rPr lang="en-US" dirty="0">
                <a:latin typeface="Times New Roman" panose="02020603050405020304" pitchFamily="18" charset="0"/>
                <a:cs typeface="Times New Roman" panose="02020603050405020304" pitchFamily="18" charset="0"/>
              </a:rPr>
              <a:t> It describes the conversion between vibration and voltage at a reference frequency, such as 160 Hz. Sensitivity is specified in mV per G. If typical accelerometer sensitivity is 100 mV/G and you measure a 10 G signal, you expect a 1000 mV or 1 V output. </a:t>
            </a:r>
          </a:p>
          <a:p>
            <a:pPr marL="0" indent="0" algn="just">
              <a:buNone/>
            </a:pPr>
            <a:r>
              <a:rPr lang="en-US" dirty="0">
                <a:latin typeface="Times New Roman" panose="02020603050405020304" pitchFamily="18" charset="0"/>
                <a:cs typeface="Times New Roman" panose="02020603050405020304" pitchFamily="18" charset="0"/>
              </a:rPr>
              <a:t>The exact sensitivity is determined from calibration and usually listed in the calibration certificate shipped with the sensor. Sensitivity is also frequency dependent.</a:t>
            </a:r>
          </a:p>
          <a:p>
            <a:pPr marL="0" indent="0" algn="just">
              <a:buNone/>
            </a:pPr>
            <a:r>
              <a:rPr lang="en-US" dirty="0">
                <a:latin typeface="Times New Roman" panose="02020603050405020304" pitchFamily="18" charset="0"/>
                <a:cs typeface="Times New Roman" panose="02020603050405020304" pitchFamily="18" charset="0"/>
              </a:rPr>
              <a:t> A full calibration across the usable frequency range is required to determine how sensitivity varies with frequency. </a:t>
            </a:r>
          </a:p>
          <a:p>
            <a:pPr marL="0" indent="0" algn="just">
              <a:buNone/>
            </a:pPr>
            <a:r>
              <a:rPr lang="en-US" dirty="0">
                <a:latin typeface="Times New Roman" panose="02020603050405020304" pitchFamily="18" charset="0"/>
                <a:cs typeface="Times New Roman" panose="02020603050405020304" pitchFamily="18" charset="0"/>
              </a:rPr>
              <a:t>Figure 4 shows the typical frequency response characteristics of an accelerometer. </a:t>
            </a:r>
          </a:p>
          <a:p>
            <a:pPr marL="0" indent="0" algn="just">
              <a:buNone/>
            </a:pPr>
            <a:r>
              <a:rPr lang="en-US" dirty="0">
                <a:latin typeface="Times New Roman" panose="02020603050405020304" pitchFamily="18" charset="0"/>
                <a:cs typeface="Times New Roman" panose="02020603050405020304" pitchFamily="18" charset="0"/>
              </a:rPr>
              <a:t>In general, use a low sensitivity accelerometer to measure high amplitude signals and a high sensitivity accelerometer to measure low amplitude signals</a:t>
            </a:r>
          </a:p>
          <a:p>
            <a:endParaRPr lang="en-IN" dirty="0"/>
          </a:p>
        </p:txBody>
      </p:sp>
    </p:spTree>
    <p:extLst>
      <p:ext uri="{BB962C8B-B14F-4D97-AF65-F5344CB8AC3E}">
        <p14:creationId xmlns:p14="http://schemas.microsoft.com/office/powerpoint/2010/main" val="275740325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55312" y="585926"/>
            <a:ext cx="9686163" cy="6103987"/>
          </a:xfrm>
          <a:prstGeom prst="rect">
            <a:avLst/>
          </a:prstGeom>
        </p:spPr>
      </p:pic>
    </p:spTree>
    <p:extLst>
      <p:ext uri="{BB962C8B-B14F-4D97-AF65-F5344CB8AC3E}">
        <p14:creationId xmlns:p14="http://schemas.microsoft.com/office/powerpoint/2010/main" val="247866081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54602"/>
            <a:ext cx="10515600" cy="5422361"/>
          </a:xfrm>
        </p:spPr>
        <p:txBody>
          <a:bodyPr>
            <a:normAutofit lnSpcReduction="10000"/>
          </a:bodyPr>
          <a:lstStyle/>
          <a:p>
            <a:pPr marL="0" indent="0" algn="just">
              <a:buNone/>
            </a:pPr>
            <a:r>
              <a:rPr lang="en-US" sz="3200" b="1" dirty="0">
                <a:latin typeface="Times New Roman" panose="02020603050405020304" pitchFamily="18" charset="0"/>
                <a:cs typeface="Times New Roman" panose="02020603050405020304" pitchFamily="18" charset="0"/>
              </a:rPr>
              <a:t>3.Number of Axes</a:t>
            </a:r>
            <a:endParaRPr lang="en-US" sz="3200" dirty="0">
              <a:latin typeface="Times New Roman" panose="02020603050405020304" pitchFamily="18" charset="0"/>
              <a:cs typeface="Times New Roman" panose="02020603050405020304" pitchFamily="18" charset="0"/>
            </a:endParaRPr>
          </a:p>
          <a:p>
            <a:pPr marL="0" indent="0" algn="just">
              <a:buNone/>
            </a:pPr>
            <a:r>
              <a:rPr lang="en-US" sz="3200" dirty="0">
                <a:latin typeface="Times New Roman" panose="02020603050405020304" pitchFamily="18" charset="0"/>
                <a:cs typeface="Times New Roman" panose="02020603050405020304" pitchFamily="18" charset="0"/>
              </a:rPr>
              <a:t>You can choose from two axial types of accelerometers. The most common accelerometer measures acceleration along only a single axis.</a:t>
            </a:r>
          </a:p>
          <a:p>
            <a:pPr marL="0" indent="0" algn="just">
              <a:buNone/>
            </a:pPr>
            <a:r>
              <a:rPr lang="en-US" sz="3200" dirty="0">
                <a:latin typeface="Times New Roman" panose="02020603050405020304" pitchFamily="18" charset="0"/>
                <a:cs typeface="Times New Roman" panose="02020603050405020304" pitchFamily="18" charset="0"/>
              </a:rPr>
              <a:t> This type is often used to measure mechanical vibration levels. The second type is a </a:t>
            </a:r>
            <a:r>
              <a:rPr lang="en-US" sz="3200" u="sng" dirty="0">
                <a:latin typeface="Times New Roman" panose="02020603050405020304" pitchFamily="18" charset="0"/>
                <a:cs typeface="Times New Roman" panose="02020603050405020304" pitchFamily="18" charset="0"/>
                <a:hlinkClick r:id="rId2"/>
              </a:rPr>
              <a:t>triaxial accelerometer</a:t>
            </a:r>
            <a:r>
              <a:rPr lang="en-US" sz="3200" dirty="0">
                <a:latin typeface="Times New Roman" panose="02020603050405020304" pitchFamily="18" charset="0"/>
                <a:cs typeface="Times New Roman" panose="02020603050405020304" pitchFamily="18" charset="0"/>
              </a:rPr>
              <a:t>. </a:t>
            </a:r>
          </a:p>
          <a:p>
            <a:pPr marL="0" indent="0" algn="just">
              <a:buNone/>
            </a:pPr>
            <a:endParaRPr lang="en-US" sz="3200" dirty="0">
              <a:latin typeface="Times New Roman" panose="02020603050405020304" pitchFamily="18" charset="0"/>
              <a:cs typeface="Times New Roman" panose="02020603050405020304" pitchFamily="18" charset="0"/>
            </a:endParaRPr>
          </a:p>
          <a:p>
            <a:pPr marL="0" indent="0" algn="just">
              <a:buNone/>
            </a:pPr>
            <a:r>
              <a:rPr lang="en-US" sz="3200" dirty="0">
                <a:latin typeface="Times New Roman" panose="02020603050405020304" pitchFamily="18" charset="0"/>
                <a:cs typeface="Times New Roman" panose="02020603050405020304" pitchFamily="18" charset="0"/>
              </a:rPr>
              <a:t>This accelerometer can create a 3D vector of acceleration in the form of orthogonal components. Use this type when you need to determine the type of vibration, such as lateral, transverse, or rotational.</a:t>
            </a:r>
          </a:p>
          <a:p>
            <a:endParaRPr lang="en-IN" dirty="0"/>
          </a:p>
        </p:txBody>
      </p:sp>
    </p:spTree>
    <p:extLst>
      <p:ext uri="{BB962C8B-B14F-4D97-AF65-F5344CB8AC3E}">
        <p14:creationId xmlns:p14="http://schemas.microsoft.com/office/powerpoint/2010/main" val="358247305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27969"/>
            <a:ext cx="10515600" cy="5448994"/>
          </a:xfrm>
        </p:spPr>
        <p:txBody>
          <a:bodyPr/>
          <a:lstStyle/>
          <a:p>
            <a:pPr marL="0" indent="0" algn="just">
              <a:buNone/>
            </a:pPr>
            <a:r>
              <a:rPr lang="en-US" sz="3200" dirty="0">
                <a:latin typeface="Times New Roman" panose="02020603050405020304" pitchFamily="18" charset="0"/>
                <a:cs typeface="Times New Roman" panose="02020603050405020304" pitchFamily="18" charset="0"/>
              </a:rPr>
              <a:t>4.</a:t>
            </a:r>
            <a:r>
              <a:rPr lang="en-US" sz="3200" b="1" dirty="0">
                <a:latin typeface="Times New Roman" panose="02020603050405020304" pitchFamily="18" charset="0"/>
                <a:cs typeface="Times New Roman" panose="02020603050405020304" pitchFamily="18" charset="0"/>
              </a:rPr>
              <a:t> Weight</a:t>
            </a:r>
            <a:endParaRPr lang="en-US" sz="3200" dirty="0">
              <a:latin typeface="Times New Roman" panose="02020603050405020304" pitchFamily="18" charset="0"/>
              <a:cs typeface="Times New Roman" panose="02020603050405020304" pitchFamily="18" charset="0"/>
            </a:endParaRPr>
          </a:p>
          <a:p>
            <a:pPr marL="0" indent="0" algn="just">
              <a:buNone/>
            </a:pPr>
            <a:r>
              <a:rPr lang="en-US" sz="3200" dirty="0">
                <a:latin typeface="Times New Roman" panose="02020603050405020304" pitchFamily="18" charset="0"/>
                <a:cs typeface="Times New Roman" panose="02020603050405020304" pitchFamily="18" charset="0"/>
              </a:rPr>
              <a:t>Accelerometers should weigh significantly less than the structure you are monitoring. </a:t>
            </a:r>
          </a:p>
          <a:p>
            <a:pPr marL="0" indent="0" algn="just">
              <a:buNone/>
            </a:pPr>
            <a:r>
              <a:rPr lang="en-US" sz="3200" dirty="0">
                <a:latin typeface="Times New Roman" panose="02020603050405020304" pitchFamily="18" charset="0"/>
                <a:cs typeface="Times New Roman" panose="02020603050405020304" pitchFamily="18" charset="0"/>
              </a:rPr>
              <a:t>Adding mass to the structure can alter its vibrational characteristics and potentially lead to inaccurate data and analysis.</a:t>
            </a:r>
          </a:p>
          <a:p>
            <a:pPr marL="0" indent="0" algn="just">
              <a:buNone/>
            </a:pPr>
            <a:r>
              <a:rPr lang="en-US" sz="3200" dirty="0">
                <a:latin typeface="Times New Roman" panose="02020603050405020304" pitchFamily="18" charset="0"/>
                <a:cs typeface="Times New Roman" panose="02020603050405020304" pitchFamily="18" charset="0"/>
              </a:rPr>
              <a:t> The weight of the accelerometer should generally be no greater than 10 percent of the weight of the test structure.</a:t>
            </a:r>
          </a:p>
          <a:p>
            <a:pPr marL="0" indent="0" algn="just">
              <a:buNone/>
            </a:pPr>
            <a:r>
              <a:rPr lang="en-US" dirty="0">
                <a:latin typeface="Times New Roman" panose="02020603050405020304" pitchFamily="18" charset="0"/>
                <a:cs typeface="Times New Roman" panose="02020603050405020304" pitchFamily="18" charset="0"/>
              </a:rPr>
              <a:t> </a:t>
            </a:r>
          </a:p>
          <a:p>
            <a:endParaRPr lang="en-IN" dirty="0"/>
          </a:p>
        </p:txBody>
      </p:sp>
    </p:spTree>
    <p:extLst>
      <p:ext uri="{BB962C8B-B14F-4D97-AF65-F5344CB8AC3E}">
        <p14:creationId xmlns:p14="http://schemas.microsoft.com/office/powerpoint/2010/main" val="136489056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6948" y="319597"/>
            <a:ext cx="10696852" cy="6538404"/>
          </a:xfrm>
        </p:spPr>
        <p:txBody>
          <a:bodyPr>
            <a:normAutofit fontScale="92500" lnSpcReduction="10000"/>
          </a:bodyPr>
          <a:lstStyle/>
          <a:p>
            <a:pPr marL="0" indent="0" algn="just">
              <a:buNone/>
            </a:pPr>
            <a:r>
              <a:rPr lang="en-US" dirty="0">
                <a:latin typeface="Times New Roman" panose="02020603050405020304" pitchFamily="18" charset="0"/>
                <a:cs typeface="Times New Roman" panose="02020603050405020304" pitchFamily="18" charset="0"/>
              </a:rPr>
              <a:t>Another consideration for your vibration measurement system is how to mount the accelerometer to the target surface. You can choose from four typical mounting methods:</a:t>
            </a:r>
          </a:p>
          <a:p>
            <a:pPr algn="just"/>
            <a:r>
              <a:rPr lang="en-US" dirty="0">
                <a:latin typeface="Times New Roman" panose="02020603050405020304" pitchFamily="18" charset="0"/>
                <a:cs typeface="Times New Roman" panose="02020603050405020304" pitchFamily="18" charset="0"/>
              </a:rPr>
              <a:t>Handheld or probe tips</a:t>
            </a:r>
          </a:p>
          <a:p>
            <a:pPr algn="just"/>
            <a:r>
              <a:rPr lang="en-US" dirty="0">
                <a:latin typeface="Times New Roman" panose="02020603050405020304" pitchFamily="18" charset="0"/>
                <a:cs typeface="Times New Roman" panose="02020603050405020304" pitchFamily="18" charset="0"/>
              </a:rPr>
              <a:t>Magnetic</a:t>
            </a:r>
          </a:p>
          <a:p>
            <a:pPr algn="just"/>
            <a:r>
              <a:rPr lang="en-US" dirty="0">
                <a:latin typeface="Times New Roman" panose="02020603050405020304" pitchFamily="18" charset="0"/>
                <a:cs typeface="Times New Roman" panose="02020603050405020304" pitchFamily="18" charset="0"/>
              </a:rPr>
              <a:t>Adhesive</a:t>
            </a:r>
          </a:p>
          <a:p>
            <a:pPr algn="just"/>
            <a:r>
              <a:rPr lang="en-US" dirty="0">
                <a:latin typeface="Times New Roman" panose="02020603050405020304" pitchFamily="18" charset="0"/>
                <a:cs typeface="Times New Roman" panose="02020603050405020304" pitchFamily="18" charset="0"/>
              </a:rPr>
              <a:t>Stud mount</a:t>
            </a:r>
          </a:p>
          <a:p>
            <a:pPr marL="0" indent="0" algn="just">
              <a:buNone/>
            </a:pPr>
            <a:r>
              <a:rPr lang="en-US" dirty="0">
                <a:latin typeface="Times New Roman" panose="02020603050405020304" pitchFamily="18" charset="0"/>
                <a:cs typeface="Times New Roman" panose="02020603050405020304" pitchFamily="18" charset="0"/>
              </a:rPr>
              <a:t>Stud mounting is by far the best mounting technique, but it requires you to drill into the target material and is generally reserved for permanent sensor installation. The other methods are meant for temporary attachment. The various attachment methods all affect the measurable frequency of the accelerometer. Generally speaking, the looser the connection, the lower the measurable frequency limit. The addition of any mass to the accelerometer, such as an adhesive or magnetic mounting base, lowers the resonant frequency, which may affect the accuracy and limits of the accelerometer’s usable frequency range. Consult accelerometer specifications to determine how different mounting methods affect the frequency measurement limits. Table 1 shows typical frequency limits for a 100 mV/G accelerometer.</a:t>
            </a:r>
          </a:p>
          <a:p>
            <a:endParaRPr lang="en-IN" dirty="0"/>
          </a:p>
        </p:txBody>
      </p:sp>
    </p:spTree>
    <p:extLst>
      <p:ext uri="{BB962C8B-B14F-4D97-AF65-F5344CB8AC3E}">
        <p14:creationId xmlns:p14="http://schemas.microsoft.com/office/powerpoint/2010/main" val="23350006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83076" y="1159100"/>
            <a:ext cx="10262586" cy="4830880"/>
          </a:xfrm>
          <a:prstGeom prst="rect">
            <a:avLst/>
          </a:prstGeom>
        </p:spPr>
      </p:pic>
    </p:spTree>
    <p:extLst>
      <p:ext uri="{BB962C8B-B14F-4D97-AF65-F5344CB8AC3E}">
        <p14:creationId xmlns:p14="http://schemas.microsoft.com/office/powerpoint/2010/main" val="11593548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latin typeface="Algerian" panose="04020705040A02060702" pitchFamily="82" charset="0"/>
              </a:rPr>
              <a:t>Vortex type Flowmeter</a:t>
            </a:r>
            <a:endParaRPr lang="en-IN" dirty="0"/>
          </a:p>
        </p:txBody>
      </p:sp>
      <p:sp>
        <p:nvSpPr>
          <p:cNvPr id="3" name="Content Placeholder 2"/>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Fig.12 shows the basic principle of vortex type </a:t>
            </a:r>
            <a:r>
              <a:rPr lang="en-US" dirty="0" err="1">
                <a:latin typeface="Times New Roman" panose="02020603050405020304" pitchFamily="18" charset="0"/>
                <a:cs typeface="Times New Roman" panose="02020603050405020304" pitchFamily="18" charset="0"/>
              </a:rPr>
              <a:t>flowmeter</a:t>
            </a:r>
            <a:r>
              <a:rPr lang="en-US" dirty="0">
                <a:latin typeface="Times New Roman" panose="02020603050405020304" pitchFamily="18" charset="0"/>
                <a:cs typeface="Times New Roman" panose="02020603050405020304" pitchFamily="18" charset="0"/>
              </a:rPr>
              <a:t>. It is based on the principle of vertex shading. When a blunt object is placed on the passage of a flowing stream, vortices are formed. A </a:t>
            </a:r>
            <a:r>
              <a:rPr lang="en-US" dirty="0" err="1">
                <a:latin typeface="Times New Roman" panose="02020603050405020304" pitchFamily="18" charset="0"/>
                <a:cs typeface="Times New Roman" panose="02020603050405020304" pitchFamily="18" charset="0"/>
              </a:rPr>
              <a:t>vortes</a:t>
            </a:r>
            <a:r>
              <a:rPr lang="en-US" dirty="0">
                <a:latin typeface="Times New Roman" panose="02020603050405020304" pitchFamily="18" charset="0"/>
                <a:cs typeface="Times New Roman" panose="02020603050405020304" pitchFamily="18" charset="0"/>
              </a:rPr>
              <a:t> of this sort is called Karman Vortex. If the flow is turbulent and the </a:t>
            </a:r>
            <a:r>
              <a:rPr lang="en-US" dirty="0" err="1">
                <a:latin typeface="Times New Roman" panose="02020603050405020304" pitchFamily="18" charset="0"/>
                <a:cs typeface="Times New Roman" panose="02020603050405020304" pitchFamily="18" charset="0"/>
              </a:rPr>
              <a:t>Reynold’s</a:t>
            </a:r>
            <a:r>
              <a:rPr lang="en-US" dirty="0">
                <a:latin typeface="Times New Roman" panose="02020603050405020304" pitchFamily="18" charset="0"/>
                <a:cs typeface="Times New Roman" panose="02020603050405020304" pitchFamily="18" charset="0"/>
              </a:rPr>
              <a:t> number is           , then the frequency of vortex formation is given by: </a:t>
            </a:r>
            <a:endParaRPr lang="en-IN"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2710751" y="3478459"/>
            <a:ext cx="571580" cy="304843"/>
          </a:xfrm>
          <a:prstGeom prst="rect">
            <a:avLst/>
          </a:prstGeom>
        </p:spPr>
      </p:pic>
      <p:pic>
        <p:nvPicPr>
          <p:cNvPr id="5" name="Picture 4"/>
          <p:cNvPicPr>
            <a:picLocks noChangeAspect="1"/>
          </p:cNvPicPr>
          <p:nvPr/>
        </p:nvPicPr>
        <p:blipFill>
          <a:blip r:embed="rId3"/>
          <a:stretch>
            <a:fillRect/>
          </a:stretch>
        </p:blipFill>
        <p:spPr>
          <a:xfrm>
            <a:off x="1866851" y="4347592"/>
            <a:ext cx="3570206" cy="1284582"/>
          </a:xfrm>
          <a:prstGeom prst="rect">
            <a:avLst/>
          </a:prstGeom>
        </p:spPr>
      </p:pic>
      <p:sp>
        <p:nvSpPr>
          <p:cNvPr id="6" name="Rectangle 5"/>
          <p:cNvSpPr/>
          <p:nvPr/>
        </p:nvSpPr>
        <p:spPr>
          <a:xfrm>
            <a:off x="6754945" y="4210448"/>
            <a:ext cx="4309437" cy="923330"/>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Where, d= width of the blunt object. </a:t>
            </a:r>
          </a:p>
          <a:p>
            <a:pPr algn="just"/>
            <a:r>
              <a:rPr lang="en-US" dirty="0">
                <a:latin typeface="Times New Roman" panose="02020603050405020304" pitchFamily="18" charset="0"/>
                <a:cs typeface="Times New Roman" panose="02020603050405020304" pitchFamily="18" charset="0"/>
              </a:rPr>
              <a:t>v= velocity of the fluid </a:t>
            </a:r>
          </a:p>
          <a:p>
            <a:pPr algn="just"/>
            <a:r>
              <a:rPr lang="en-US" dirty="0" err="1">
                <a:latin typeface="Times New Roman" panose="02020603050405020304" pitchFamily="18" charset="0"/>
                <a:cs typeface="Times New Roman" panose="02020603050405020304" pitchFamily="18" charset="0"/>
              </a:rPr>
              <a:t>Nst</a:t>
            </a:r>
            <a:r>
              <a:rPr lang="en-US" dirty="0">
                <a:latin typeface="Times New Roman" panose="02020603050405020304" pitchFamily="18" charset="0"/>
                <a:cs typeface="Times New Roman" panose="02020603050405020304" pitchFamily="18" charset="0"/>
              </a:rPr>
              <a:t> = A constant, called </a:t>
            </a:r>
            <a:r>
              <a:rPr lang="en-US" dirty="0" err="1">
                <a:latin typeface="Times New Roman" panose="02020603050405020304" pitchFamily="18" charset="0"/>
                <a:cs typeface="Times New Roman" panose="02020603050405020304" pitchFamily="18" charset="0"/>
              </a:rPr>
              <a:t>Strouhal</a:t>
            </a:r>
            <a:r>
              <a:rPr lang="en-US" dirty="0">
                <a:latin typeface="Times New Roman" panose="02020603050405020304" pitchFamily="18" charset="0"/>
                <a:cs typeface="Times New Roman" panose="02020603050405020304" pitchFamily="18" charset="0"/>
              </a:rPr>
              <a:t> Number.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800287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68871"/>
          </a:xfrm>
        </p:spPr>
        <p:txBody>
          <a:bodyPr>
            <a:normAutofit/>
          </a:bodyPr>
          <a:lstStyle/>
          <a:p>
            <a:pPr algn="just"/>
            <a:r>
              <a:rPr lang="en-US" sz="2000" dirty="0">
                <a:latin typeface="Times New Roman" panose="02020603050405020304" pitchFamily="18" charset="0"/>
                <a:cs typeface="Times New Roman" panose="02020603050405020304" pitchFamily="18" charset="0"/>
              </a:rPr>
              <a:t>Figure 5 shows the approximate frequency ranges of different mounting techniques, including stud mounts, adhesive mounts, magnet mounts, and </a:t>
            </a:r>
            <a:r>
              <a:rPr lang="en-US" sz="2000" dirty="0" err="1">
                <a:latin typeface="Times New Roman" panose="02020603050405020304" pitchFamily="18" charset="0"/>
                <a:cs typeface="Times New Roman" panose="02020603050405020304" pitchFamily="18" charset="0"/>
              </a:rPr>
              <a:t>triax</a:t>
            </a:r>
            <a:r>
              <a:rPr lang="en-US" sz="2000" dirty="0">
                <a:latin typeface="Times New Roman" panose="02020603050405020304" pitchFamily="18" charset="0"/>
                <a:cs typeface="Times New Roman" panose="02020603050405020304" pitchFamily="18" charset="0"/>
              </a:rPr>
              <a:t> block mounts.</a:t>
            </a:r>
            <a:endParaRPr lang="en-IN" sz="2000"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a:stretch>
            <a:fillRect/>
          </a:stretch>
        </p:blipFill>
        <p:spPr>
          <a:xfrm>
            <a:off x="838200" y="1328243"/>
            <a:ext cx="10285520" cy="5097076"/>
          </a:xfrm>
          <a:prstGeom prst="rect">
            <a:avLst/>
          </a:prstGeom>
        </p:spPr>
      </p:pic>
    </p:spTree>
    <p:extLst>
      <p:ext uri="{BB962C8B-B14F-4D97-AF65-F5344CB8AC3E}">
        <p14:creationId xmlns:p14="http://schemas.microsoft.com/office/powerpoint/2010/main" val="286979567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3883" y="195308"/>
            <a:ext cx="11301274" cy="6662692"/>
          </a:xfrm>
        </p:spPr>
        <p:txBody>
          <a:bodyPr>
            <a:normAutofit fontScale="47500" lnSpcReduction="20000"/>
          </a:bodyPr>
          <a:lstStyle/>
          <a:p>
            <a:pPr marL="0" indent="0" algn="just">
              <a:lnSpc>
                <a:spcPct val="120000"/>
              </a:lnSpc>
              <a:buNone/>
            </a:pPr>
            <a:r>
              <a:rPr lang="en-US" sz="4400" b="1" dirty="0">
                <a:latin typeface="Times New Roman" panose="02020603050405020304" pitchFamily="18" charset="0"/>
                <a:cs typeface="Times New Roman" panose="02020603050405020304" pitchFamily="18" charset="0"/>
              </a:rPr>
              <a:t>5.Environmental Constraints</a:t>
            </a:r>
            <a:endParaRPr lang="en-US" sz="4400" dirty="0">
              <a:latin typeface="Times New Roman" panose="02020603050405020304" pitchFamily="18" charset="0"/>
              <a:cs typeface="Times New Roman" panose="02020603050405020304" pitchFamily="18" charset="0"/>
            </a:endParaRPr>
          </a:p>
          <a:p>
            <a:pPr algn="just">
              <a:lnSpc>
                <a:spcPct val="120000"/>
              </a:lnSpc>
            </a:pPr>
            <a:r>
              <a:rPr lang="en-US" sz="4400" dirty="0">
                <a:latin typeface="Times New Roman" panose="02020603050405020304" pitchFamily="18" charset="0"/>
                <a:cs typeface="Times New Roman" panose="02020603050405020304" pitchFamily="18" charset="0"/>
              </a:rPr>
              <a:t>When choosing an accelerometer, pay attention to critical environmental parameters such as maximum operating temperature, exposure to harmful chemicals, and humidity. You can use most accelerometers in hazardous environments because of their rugged and reliable construction. For additional protection, </a:t>
            </a:r>
            <a:r>
              <a:rPr lang="en-US" sz="4400" u="sng" dirty="0">
                <a:latin typeface="Times New Roman" panose="02020603050405020304" pitchFamily="18" charset="0"/>
                <a:cs typeface="Times New Roman" panose="02020603050405020304" pitchFamily="18" charset="0"/>
                <a:hlinkClick r:id="rId2"/>
              </a:rPr>
              <a:t>industrial accelerometers</a:t>
            </a:r>
            <a:r>
              <a:rPr lang="en-US" sz="4400" dirty="0">
                <a:latin typeface="Times New Roman" panose="02020603050405020304" pitchFamily="18" charset="0"/>
                <a:cs typeface="Times New Roman" panose="02020603050405020304" pitchFamily="18" charset="0"/>
              </a:rPr>
              <a:t> built from stainless steel can protect the sensors from corrosion and chemicals.</a:t>
            </a:r>
          </a:p>
          <a:p>
            <a:pPr algn="just">
              <a:lnSpc>
                <a:spcPct val="120000"/>
              </a:lnSpc>
            </a:pPr>
            <a:r>
              <a:rPr lang="en-US" sz="4400" dirty="0">
                <a:latin typeface="Times New Roman" panose="02020603050405020304" pitchFamily="18" charset="0"/>
                <a:cs typeface="Times New Roman" panose="02020603050405020304" pitchFamily="18" charset="0"/>
              </a:rPr>
              <a:t>Use a charge mode accelerometer if the system must operate in extreme temperatures. Since these accelerometers do not contain built-in electronics, the operating temperature is limited only by the sensing element and materials used in the construction. However, since they do not have built-in conditioning and charge amplification, charge mode accelerometers are sensitive to environmental interference and require low-noise cabling. If the environment is noisy, you should use an inline charge converter or IEPE sensor with a built-in charge amplifier.</a:t>
            </a:r>
          </a:p>
          <a:p>
            <a:pPr algn="just">
              <a:lnSpc>
                <a:spcPct val="120000"/>
              </a:lnSpc>
            </a:pPr>
            <a:r>
              <a:rPr lang="en-US" sz="4400" dirty="0">
                <a:latin typeface="Times New Roman" panose="02020603050405020304" pitchFamily="18" charset="0"/>
                <a:cs typeface="Times New Roman" panose="02020603050405020304" pitchFamily="18" charset="0"/>
              </a:rPr>
              <a:t>Humidity specifications are defined by the type of seal an accelerometer has. Common seals include hermetic, epoxy, or environmental. Most of these seals can withstand high levels of moisture, but a hermetic seal is recommended for fluid immersion and long exposure to excessive humidity.</a:t>
            </a:r>
          </a:p>
          <a:p>
            <a:endParaRPr lang="en-IN" dirty="0"/>
          </a:p>
        </p:txBody>
      </p:sp>
    </p:spTree>
    <p:extLst>
      <p:ext uri="{BB962C8B-B14F-4D97-AF65-F5344CB8AC3E}">
        <p14:creationId xmlns:p14="http://schemas.microsoft.com/office/powerpoint/2010/main" val="235921947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lgn="just">
              <a:buNone/>
            </a:pPr>
            <a:r>
              <a:rPr lang="en-US" b="1" dirty="0">
                <a:latin typeface="Times New Roman" panose="02020603050405020304" pitchFamily="18" charset="0"/>
                <a:cs typeface="Times New Roman" panose="02020603050405020304" pitchFamily="18" charset="0"/>
              </a:rPr>
              <a:t>6.Cost</a:t>
            </a:r>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Although charge mode and IEPE accelerometers have similar costs, </a:t>
            </a:r>
            <a:r>
              <a:rPr lang="en-US" u="sng" dirty="0">
                <a:latin typeface="Times New Roman" panose="02020603050405020304" pitchFamily="18" charset="0"/>
                <a:cs typeface="Times New Roman" panose="02020603050405020304" pitchFamily="18" charset="0"/>
                <a:hlinkClick r:id="rId2"/>
              </a:rPr>
              <a:t>IEPE accelerometers</a:t>
            </a:r>
            <a:r>
              <a:rPr lang="en-US" dirty="0">
                <a:latin typeface="Times New Roman" panose="02020603050405020304" pitchFamily="18" charset="0"/>
                <a:cs typeface="Times New Roman" panose="02020603050405020304" pitchFamily="18" charset="0"/>
              </a:rPr>
              <a:t> have a significantly lower cost for larger, multichannel systems because they do not require special low-noise cables and charge amplifiers. In addition, IEPE accelerometers are easier to use because they require less care, attention, and effort to operate and maintain.</a:t>
            </a:r>
          </a:p>
          <a:p>
            <a:endParaRPr lang="en-IN" dirty="0"/>
          </a:p>
        </p:txBody>
      </p:sp>
    </p:spTree>
    <p:extLst>
      <p:ext uri="{BB962C8B-B14F-4D97-AF65-F5344CB8AC3E}">
        <p14:creationId xmlns:p14="http://schemas.microsoft.com/office/powerpoint/2010/main" val="28146579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845130" y="1198486"/>
            <a:ext cx="2543254" cy="2343204"/>
          </a:xfrm>
          <a:prstGeom prst="rect">
            <a:avLst/>
          </a:prstGeom>
        </p:spPr>
      </p:pic>
      <p:sp>
        <p:nvSpPr>
          <p:cNvPr id="5" name="TextBox 4"/>
          <p:cNvSpPr txBox="1"/>
          <p:nvPr/>
        </p:nvSpPr>
        <p:spPr>
          <a:xfrm>
            <a:off x="1442434" y="4031087"/>
            <a:ext cx="3342630" cy="369332"/>
          </a:xfrm>
          <a:prstGeom prst="rect">
            <a:avLst/>
          </a:prstGeom>
          <a:noFill/>
        </p:spPr>
        <p:txBody>
          <a:bodyPr wrap="square" rtlCol="0">
            <a:spAutoFit/>
          </a:bodyPr>
          <a:lstStyle/>
          <a:p>
            <a:r>
              <a:rPr lang="en-US" dirty="0"/>
              <a:t>Single axis accelerometer</a:t>
            </a:r>
            <a:endParaRPr lang="en-IN" dirty="0"/>
          </a:p>
        </p:txBody>
      </p:sp>
      <p:pic>
        <p:nvPicPr>
          <p:cNvPr id="6" name="Picture 5"/>
          <p:cNvPicPr>
            <a:picLocks noChangeAspect="1"/>
          </p:cNvPicPr>
          <p:nvPr/>
        </p:nvPicPr>
        <p:blipFill>
          <a:blip r:embed="rId3"/>
          <a:stretch>
            <a:fillRect/>
          </a:stretch>
        </p:blipFill>
        <p:spPr>
          <a:xfrm>
            <a:off x="6877318" y="1928216"/>
            <a:ext cx="2402881" cy="1643261"/>
          </a:xfrm>
          <a:prstGeom prst="rect">
            <a:avLst/>
          </a:prstGeom>
        </p:spPr>
      </p:pic>
      <p:sp>
        <p:nvSpPr>
          <p:cNvPr id="7" name="TextBox 6"/>
          <p:cNvSpPr txBox="1"/>
          <p:nvPr/>
        </p:nvSpPr>
        <p:spPr>
          <a:xfrm>
            <a:off x="7064992" y="4169586"/>
            <a:ext cx="3814583" cy="369332"/>
          </a:xfrm>
          <a:prstGeom prst="rect">
            <a:avLst/>
          </a:prstGeom>
          <a:noFill/>
        </p:spPr>
        <p:txBody>
          <a:bodyPr wrap="square" rtlCol="0">
            <a:spAutoFit/>
          </a:bodyPr>
          <a:lstStyle/>
          <a:p>
            <a:r>
              <a:rPr lang="en-US" dirty="0" err="1"/>
              <a:t>Triaxial</a:t>
            </a:r>
            <a:r>
              <a:rPr lang="en-US" dirty="0"/>
              <a:t> accelerometer</a:t>
            </a:r>
            <a:endParaRPr lang="en-IN" dirty="0"/>
          </a:p>
        </p:txBody>
      </p:sp>
    </p:spTree>
    <p:extLst>
      <p:ext uri="{BB962C8B-B14F-4D97-AF65-F5344CB8AC3E}">
        <p14:creationId xmlns:p14="http://schemas.microsoft.com/office/powerpoint/2010/main" val="31849821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4000" dirty="0">
                <a:latin typeface="Algerian" panose="04020705040A02060702" pitchFamily="82" charset="0"/>
              </a:rPr>
              <a:t>Signal conditioning for accelerometers</a:t>
            </a:r>
            <a:br>
              <a:rPr lang="en-US" dirty="0"/>
            </a:br>
            <a:endParaRPr lang="en-IN" dirty="0"/>
          </a:p>
        </p:txBody>
      </p:sp>
      <p:sp>
        <p:nvSpPr>
          <p:cNvPr id="3" name="Content Placeholder 2"/>
          <p:cNvSpPr>
            <a:spLocks noGrp="1"/>
          </p:cNvSpPr>
          <p:nvPr>
            <p:ph idx="1"/>
          </p:nvPr>
        </p:nvSpPr>
        <p:spPr>
          <a:xfrm>
            <a:off x="541538" y="1414676"/>
            <a:ext cx="11248007" cy="5223926"/>
          </a:xfrm>
        </p:spPr>
        <p:txBody>
          <a:bodyPr>
            <a:normAutofit lnSpcReduction="10000"/>
          </a:bodyPr>
          <a:lstStyle/>
          <a:p>
            <a:r>
              <a:rPr lang="en-US" dirty="0">
                <a:latin typeface="Times New Roman" panose="02020603050405020304" pitchFamily="18" charset="0"/>
                <a:cs typeface="Times New Roman" panose="02020603050405020304" pitchFamily="18" charset="0"/>
              </a:rPr>
              <a:t>When preparing an accelerometer to be measured properly by a DAQ device, you need to consider the following to ensure you meet all of your signal conditioning requirements:</a:t>
            </a:r>
          </a:p>
          <a:p>
            <a:r>
              <a:rPr lang="en-US" dirty="0">
                <a:latin typeface="Times New Roman" panose="02020603050405020304" pitchFamily="18" charset="0"/>
                <a:cs typeface="Times New Roman" panose="02020603050405020304" pitchFamily="18" charset="0"/>
              </a:rPr>
              <a:t>Amplification to increase measurement resolution and improve signal-to-noise ratio</a:t>
            </a:r>
          </a:p>
          <a:p>
            <a:r>
              <a:rPr lang="en-US" dirty="0">
                <a:latin typeface="Times New Roman" panose="02020603050405020304" pitchFamily="18" charset="0"/>
                <a:cs typeface="Times New Roman" panose="02020603050405020304" pitchFamily="18" charset="0"/>
              </a:rPr>
              <a:t>Current excitation to power the charge amplifier in IEPE sensors</a:t>
            </a:r>
          </a:p>
          <a:p>
            <a:r>
              <a:rPr lang="en-US" dirty="0">
                <a:latin typeface="Times New Roman" panose="02020603050405020304" pitchFamily="18" charset="0"/>
                <a:cs typeface="Times New Roman" panose="02020603050405020304" pitchFamily="18" charset="0"/>
              </a:rPr>
              <a:t>AC coupling to remove DC offset, increase resolution, and take advantage of the full range of the input device</a:t>
            </a:r>
          </a:p>
          <a:p>
            <a:r>
              <a:rPr lang="en-US" dirty="0">
                <a:latin typeface="Times New Roman" panose="02020603050405020304" pitchFamily="18" charset="0"/>
                <a:cs typeface="Times New Roman" panose="02020603050405020304" pitchFamily="18" charset="0"/>
              </a:rPr>
              <a:t>Filtering to remove external, high-frequency noise</a:t>
            </a:r>
          </a:p>
          <a:p>
            <a:r>
              <a:rPr lang="en-US" dirty="0">
                <a:latin typeface="Times New Roman" panose="02020603050405020304" pitchFamily="18" charset="0"/>
                <a:cs typeface="Times New Roman" panose="02020603050405020304" pitchFamily="18" charset="0"/>
              </a:rPr>
              <a:t>Proper grounding to eliminate noise from current flow between different ground potentials</a:t>
            </a:r>
          </a:p>
          <a:p>
            <a:r>
              <a:rPr lang="en-US" dirty="0">
                <a:latin typeface="Times New Roman" panose="02020603050405020304" pitchFamily="18" charset="0"/>
                <a:cs typeface="Times New Roman" panose="02020603050405020304" pitchFamily="18" charset="0"/>
              </a:rPr>
              <a:t>Dynamic range to measure the full amplitude range of the accelerometer</a:t>
            </a:r>
          </a:p>
          <a:p>
            <a:endParaRPr lang="en-IN" dirty="0"/>
          </a:p>
        </p:txBody>
      </p:sp>
    </p:spTree>
    <p:extLst>
      <p:ext uri="{BB962C8B-B14F-4D97-AF65-F5344CB8AC3E}">
        <p14:creationId xmlns:p14="http://schemas.microsoft.com/office/powerpoint/2010/main" val="212189994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124286" y="0"/>
            <a:ext cx="11816179" cy="6857999"/>
          </a:xfrm>
          <a:prstGeom prst="rect">
            <a:avLst/>
          </a:prstGeom>
        </p:spPr>
      </p:pic>
    </p:spTree>
    <p:extLst>
      <p:ext uri="{BB962C8B-B14F-4D97-AF65-F5344CB8AC3E}">
        <p14:creationId xmlns:p14="http://schemas.microsoft.com/office/powerpoint/2010/main" val="37892453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latin typeface="Algerian" panose="04020705040A02060702" pitchFamily="82" charset="0"/>
              </a:rPr>
              <a:t>Vortex type Flowmeter</a:t>
            </a:r>
            <a:endParaRPr lang="en-IN" dirty="0"/>
          </a:p>
        </p:txBody>
      </p:sp>
      <p:sp>
        <p:nvSpPr>
          <p:cNvPr id="3" name="Content Placeholder 2"/>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The fig. 12 shows a typical arrangement of measurement of frequency of </a:t>
            </a:r>
            <a:r>
              <a:rPr lang="en-US" dirty="0" err="1">
                <a:latin typeface="Times New Roman" panose="02020603050405020304" pitchFamily="18" charset="0"/>
                <a:cs typeface="Times New Roman" panose="02020603050405020304" pitchFamily="18" charset="0"/>
              </a:rPr>
              <a:t>vorticex</a:t>
            </a:r>
            <a:r>
              <a:rPr lang="en-US" dirty="0">
                <a:latin typeface="Times New Roman" panose="02020603050405020304" pitchFamily="18" charset="0"/>
                <a:cs typeface="Times New Roman" panose="02020603050405020304" pitchFamily="18" charset="0"/>
              </a:rPr>
              <a:t> formation using ultrasonic technique. Formation of a vortex will modulate the intensity of ultrasound received by the receiver, and the frequency of modulation can be measured easily.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04662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pPr marL="0" indent="0"/>
            <a:r>
              <a:rPr lang="en-US" sz="3700" b="1" dirty="0">
                <a:solidFill>
                  <a:srgbClr val="FFFFFF"/>
                </a:solidFill>
                <a:latin typeface="Algerian" panose="04020705040A02060702" pitchFamily="82" charset="0"/>
              </a:rPr>
              <a:t>Ultrasonic Flow Meter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4447308" y="591344"/>
            <a:ext cx="6906491" cy="5585619"/>
          </a:xfrm>
        </p:spPr>
        <p:txBody>
          <a:bodyPr anchor="ctr">
            <a:normAutofit/>
          </a:bodyPr>
          <a:lstStyle/>
          <a:p>
            <a:pPr marL="0" indent="0">
              <a:buNone/>
            </a:pPr>
            <a:r>
              <a:rPr lang="en-US" sz="2600" b="1" dirty="0">
                <a:latin typeface="Times New Roman" panose="02020603050405020304" pitchFamily="18" charset="0"/>
                <a:cs typeface="Times New Roman" panose="02020603050405020304" pitchFamily="18" charset="0"/>
              </a:rPr>
              <a:t>Ultrasonic flow meter</a:t>
            </a:r>
            <a:r>
              <a:rPr lang="en-US" sz="2600" dirty="0">
                <a:latin typeface="Times New Roman" panose="02020603050405020304" pitchFamily="18" charset="0"/>
                <a:cs typeface="Times New Roman" panose="02020603050405020304" pitchFamily="18" charset="0"/>
              </a:rPr>
              <a:t> measure fluid velocity by passing high-frequency sound waves along the fluid flow path.</a:t>
            </a:r>
          </a:p>
          <a:p>
            <a:pPr marL="0" indent="0">
              <a:buNone/>
            </a:pPr>
            <a:r>
              <a:rPr lang="en-US" sz="2600" dirty="0">
                <a:latin typeface="Times New Roman" panose="02020603050405020304" pitchFamily="18" charset="0"/>
                <a:cs typeface="Times New Roman" panose="02020603050405020304" pitchFamily="18" charset="0"/>
              </a:rPr>
              <a:t>Fluid motion influences the propagation of these sound waves, which may then be measured to infer fluid velocity.</a:t>
            </a:r>
          </a:p>
          <a:p>
            <a:pPr marL="0" indent="0">
              <a:buNone/>
            </a:pPr>
            <a:r>
              <a:rPr lang="en-US" sz="2600" dirty="0">
                <a:latin typeface="Times New Roman" panose="02020603050405020304" pitchFamily="18" charset="0"/>
                <a:cs typeface="Times New Roman" panose="02020603050405020304" pitchFamily="18" charset="0"/>
              </a:rPr>
              <a:t>Two major sub-types of ultrasonic flow meters exist: </a:t>
            </a:r>
          </a:p>
          <a:p>
            <a:pPr marL="0" indent="0">
              <a:buNone/>
            </a:pPr>
            <a:r>
              <a:rPr lang="en-US" sz="2600" dirty="0">
                <a:latin typeface="Times New Roman" panose="02020603050405020304" pitchFamily="18" charset="0"/>
                <a:cs typeface="Times New Roman" panose="02020603050405020304" pitchFamily="18" charset="0"/>
              </a:rPr>
              <a:t>Doppler and transit-time. </a:t>
            </a:r>
          </a:p>
          <a:p>
            <a:pPr marL="0" indent="0">
              <a:buNone/>
            </a:pPr>
            <a:r>
              <a:rPr lang="en-US" sz="2600" dirty="0">
                <a:latin typeface="Times New Roman" panose="02020603050405020304" pitchFamily="18" charset="0"/>
                <a:cs typeface="Times New Roman" panose="02020603050405020304" pitchFamily="18" charset="0"/>
              </a:rPr>
              <a:t>Both types of ultrasonic flowmeter work by transmitting a high-frequency sound wave into the fluid stream (the incident pulse) and analyzing the received pulse.</a:t>
            </a:r>
          </a:p>
          <a:p>
            <a:endParaRPr lang="en-IN" sz="2600" dirty="0"/>
          </a:p>
        </p:txBody>
      </p:sp>
    </p:spTree>
    <p:extLst>
      <p:ext uri="{BB962C8B-B14F-4D97-AF65-F5344CB8AC3E}">
        <p14:creationId xmlns:p14="http://schemas.microsoft.com/office/powerpoint/2010/main" val="16696287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EEA5D-897E-49F1-9D33-5232998ABD3C}"/>
              </a:ext>
            </a:extLst>
          </p:cNvPr>
          <p:cNvSpPr>
            <a:spLocks noGrp="1"/>
          </p:cNvSpPr>
          <p:nvPr>
            <p:ph type="title"/>
          </p:nvPr>
        </p:nvSpPr>
        <p:spPr/>
        <p:txBody>
          <a:bodyPr/>
          <a:lstStyle/>
          <a:p>
            <a:pPr algn="ctr"/>
            <a:r>
              <a:rPr lang="en-US" sz="4400" b="1" dirty="0">
                <a:solidFill>
                  <a:srgbClr val="FFFFFF"/>
                </a:solidFill>
                <a:latin typeface="Algerian" panose="04020705040A02060702" pitchFamily="82" charset="0"/>
              </a:rPr>
              <a:t>Ult     </a:t>
            </a:r>
            <a:r>
              <a:rPr lang="en-US" sz="3600" b="1" dirty="0" err="1">
                <a:solidFill>
                  <a:srgbClr val="FFFFFF"/>
                </a:solidFill>
                <a:latin typeface="Algerian" panose="04020705040A02060702" pitchFamily="82" charset="0"/>
              </a:rPr>
              <a:t>F</a:t>
            </a:r>
            <a:r>
              <a:rPr lang="en-US" sz="3600" b="1" dirty="0" err="1">
                <a:latin typeface="Algerian" panose="04020705040A02060702" pitchFamily="82" charset="0"/>
                <a:cs typeface="Times New Roman" panose="02020603050405020304" pitchFamily="18" charset="0"/>
              </a:rPr>
              <a:t>Ultrasonic</a:t>
            </a:r>
            <a:r>
              <a:rPr lang="en-US" sz="3600" b="1" dirty="0">
                <a:latin typeface="Algerian" panose="04020705040A02060702" pitchFamily="82" charset="0"/>
                <a:cs typeface="Times New Roman" panose="02020603050405020304" pitchFamily="18" charset="0"/>
              </a:rPr>
              <a:t> flow meter</a:t>
            </a:r>
            <a:r>
              <a:rPr lang="en-US" sz="3600" dirty="0">
                <a:latin typeface="Algerian" panose="04020705040A02060702" pitchFamily="82" charset="0"/>
                <a:cs typeface="Times New Roman" panose="02020603050405020304" pitchFamily="18" charset="0"/>
              </a:rPr>
              <a:t> </a:t>
            </a:r>
            <a:r>
              <a:rPr lang="en-US" sz="3600" b="1" dirty="0">
                <a:solidFill>
                  <a:srgbClr val="FFFFFF"/>
                </a:solidFill>
                <a:latin typeface="Algerian" panose="04020705040A02060702" pitchFamily="82" charset="0"/>
              </a:rPr>
              <a:t>low Meter </a:t>
            </a:r>
            <a:endParaRPr lang="en-IN" dirty="0">
              <a:latin typeface="Algerian" panose="04020705040A02060702" pitchFamily="82" charset="0"/>
            </a:endParaRPr>
          </a:p>
        </p:txBody>
      </p:sp>
      <p:pic>
        <p:nvPicPr>
          <p:cNvPr id="4098" name="Picture 2" descr="Ultrasonic Flow Meter : Working Principle, Advantages &amp; Disadvantages">
            <a:extLst>
              <a:ext uri="{FF2B5EF4-FFF2-40B4-BE49-F238E27FC236}">
                <a16:creationId xmlns:a16="http://schemas.microsoft.com/office/drawing/2014/main" id="{2D2AAE03-CEAC-4F57-8091-C1EC35C24BA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743450" y="3158331"/>
            <a:ext cx="27051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Ultrasonic Flow Meter : Working Principle, Advantages &amp; Disadvantages">
            <a:extLst>
              <a:ext uri="{FF2B5EF4-FFF2-40B4-BE49-F238E27FC236}">
                <a16:creationId xmlns:a16="http://schemas.microsoft.com/office/drawing/2014/main" id="{278BB795-2226-49DD-9D36-C6B48F2B59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4817" y="1974574"/>
            <a:ext cx="8083826" cy="4757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7921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11F380-662F-4622-874A-F3499A6FD761}"/>
              </a:ext>
            </a:extLst>
          </p:cNvPr>
          <p:cNvPicPr>
            <a:picLocks noChangeAspect="1"/>
          </p:cNvPicPr>
          <p:nvPr/>
        </p:nvPicPr>
        <p:blipFill>
          <a:blip r:embed="rId2"/>
          <a:stretch>
            <a:fillRect/>
          </a:stretch>
        </p:blipFill>
        <p:spPr>
          <a:xfrm>
            <a:off x="169465" y="413540"/>
            <a:ext cx="7471761" cy="5742431"/>
          </a:xfrm>
          <a:prstGeom prst="rect">
            <a:avLst/>
          </a:prstGeom>
        </p:spPr>
      </p:pic>
      <p:pic>
        <p:nvPicPr>
          <p:cNvPr id="4" name="Picture 3">
            <a:extLst>
              <a:ext uri="{FF2B5EF4-FFF2-40B4-BE49-F238E27FC236}">
                <a16:creationId xmlns:a16="http://schemas.microsoft.com/office/drawing/2014/main" id="{93D86A74-E85F-47B7-8515-A3019349C291}"/>
              </a:ext>
            </a:extLst>
          </p:cNvPr>
          <p:cNvPicPr>
            <a:picLocks noChangeAspect="1"/>
          </p:cNvPicPr>
          <p:nvPr/>
        </p:nvPicPr>
        <p:blipFill>
          <a:blip r:embed="rId3"/>
          <a:stretch>
            <a:fillRect/>
          </a:stretch>
        </p:blipFill>
        <p:spPr>
          <a:xfrm>
            <a:off x="7315200" y="2069346"/>
            <a:ext cx="4876800" cy="3745710"/>
          </a:xfrm>
          <a:prstGeom prst="rect">
            <a:avLst/>
          </a:prstGeom>
        </p:spPr>
      </p:pic>
    </p:spTree>
    <p:extLst>
      <p:ext uri="{BB962C8B-B14F-4D97-AF65-F5344CB8AC3E}">
        <p14:creationId xmlns:p14="http://schemas.microsoft.com/office/powerpoint/2010/main" val="1742922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824248"/>
            <a:ext cx="10515600" cy="5352715"/>
          </a:xfrm>
        </p:spPr>
        <p:txBody>
          <a:bodyPr>
            <a:normAutofit lnSpcReduction="10000"/>
          </a:bodyPr>
          <a:lstStyle/>
          <a:p>
            <a:pPr algn="just"/>
            <a:r>
              <a:rPr lang="en-US" dirty="0">
                <a:latin typeface="Times New Roman" panose="02020603050405020304" pitchFamily="18" charset="0"/>
                <a:cs typeface="Times New Roman" panose="02020603050405020304" pitchFamily="18" charset="0"/>
              </a:rPr>
              <a:t>Doppler </a:t>
            </a:r>
            <a:r>
              <a:rPr lang="en-US" dirty="0" err="1">
                <a:latin typeface="Times New Roman" panose="02020603050405020304" pitchFamily="18" charset="0"/>
                <a:cs typeface="Times New Roman" panose="02020603050405020304" pitchFamily="18" charset="0"/>
              </a:rPr>
              <a:t>flowmeters</a:t>
            </a:r>
            <a:r>
              <a:rPr lang="en-US" dirty="0">
                <a:latin typeface="Times New Roman" panose="02020603050405020304" pitchFamily="18" charset="0"/>
                <a:cs typeface="Times New Roman" panose="02020603050405020304" pitchFamily="18" charset="0"/>
              </a:rPr>
              <a:t> exploit the Doppler effect, which is the shifting of frequency resulting from waves emitted by or reflected by a moving object.</a:t>
            </a:r>
          </a:p>
          <a:p>
            <a:pPr algn="just"/>
            <a:r>
              <a:rPr lang="en-US" dirty="0">
                <a:latin typeface="Times New Roman" panose="02020603050405020304" pitchFamily="18" charset="0"/>
                <a:cs typeface="Times New Roman" panose="02020603050405020304" pitchFamily="18" charset="0"/>
              </a:rPr>
              <a:t>A common realization of the Doppler effect is the perceived shift in frequency of a horn’s report from a moving vehicle: as the vehicle approaches the listener, the pitch of the horn seems higher than normal; when the vehicle passes the listener and begins to move away, the horn’s pitch appears to suddenly “shift down” to a lower frequency.</a:t>
            </a:r>
          </a:p>
          <a:p>
            <a:pPr algn="just"/>
            <a:r>
              <a:rPr lang="en-US" dirty="0">
                <a:latin typeface="Times New Roman" panose="02020603050405020304" pitchFamily="18" charset="0"/>
                <a:cs typeface="Times New Roman" panose="02020603050405020304" pitchFamily="18" charset="0"/>
              </a:rPr>
              <a:t>In reality, the horn’s frequency never changes, but the velocity of the approaching vehicle relative to the stationary listener acts to “compress” the sonic vibrations in the air. When the vehicle moves away, the sound waves are “stretched” from the perspective of the listener.</a:t>
            </a:r>
          </a:p>
        </p:txBody>
      </p:sp>
    </p:spTree>
    <p:extLst>
      <p:ext uri="{BB962C8B-B14F-4D97-AF65-F5344CB8AC3E}">
        <p14:creationId xmlns:p14="http://schemas.microsoft.com/office/powerpoint/2010/main" val="28933835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83096"/>
            <a:ext cx="10515600" cy="6056243"/>
          </a:xfrm>
        </p:spPr>
        <p:txBody>
          <a:bodyPr>
            <a:normAutofit/>
          </a:bodyPr>
          <a:lstStyle/>
          <a:p>
            <a:pPr algn="just"/>
            <a:r>
              <a:rPr lang="en-US" dirty="0">
                <a:latin typeface="Times New Roman" panose="02020603050405020304" pitchFamily="18" charset="0"/>
                <a:cs typeface="Times New Roman" panose="02020603050405020304" pitchFamily="18" charset="0"/>
              </a:rPr>
              <a:t>The same effect takes place if a sound wave is aimed at a moving object, and the echo’s frequency is compared to the transmitted (incident) frequency. If the reflected wave returns from a bubble advancing toward the ultrasonic transducer, the reflected frequency will be greater than the incident frequency.</a:t>
            </a:r>
          </a:p>
          <a:p>
            <a:pPr algn="just"/>
            <a:r>
              <a:rPr lang="en-US" dirty="0">
                <a:latin typeface="Times New Roman" panose="02020603050405020304" pitchFamily="18" charset="0"/>
                <a:cs typeface="Times New Roman" panose="02020603050405020304" pitchFamily="18" charset="0"/>
              </a:rPr>
              <a:t>If the flow reverses direction and the reflected wave returns from a bubble traveling away from the transducer, the reflected frequency will be less than the incident frequency.</a:t>
            </a:r>
          </a:p>
          <a:p>
            <a:pPr algn="just"/>
            <a:r>
              <a:rPr lang="en-US" dirty="0">
                <a:latin typeface="Times New Roman" panose="02020603050405020304" pitchFamily="18" charset="0"/>
                <a:cs typeface="Times New Roman" panose="02020603050405020304" pitchFamily="18" charset="0"/>
              </a:rPr>
              <a:t>This matches the phenomenon of a vehicle’s horn pitch seemingly increasing as the vehicle approaches a listener and seemingly decreasing as the vehicle moves away from a listener.</a:t>
            </a:r>
          </a:p>
          <a:p>
            <a:pPr algn="just"/>
            <a:r>
              <a:rPr lang="en-US" dirty="0">
                <a:latin typeface="Times New Roman" panose="02020603050405020304" pitchFamily="18" charset="0"/>
                <a:cs typeface="Times New Roman" panose="02020603050405020304" pitchFamily="18" charset="0"/>
              </a:rPr>
              <a:t>A Doppler </a:t>
            </a:r>
            <a:r>
              <a:rPr lang="en-US" dirty="0" err="1">
                <a:latin typeface="Times New Roman" panose="02020603050405020304" pitchFamily="18" charset="0"/>
                <a:cs typeface="Times New Roman" panose="02020603050405020304" pitchFamily="18" charset="0"/>
              </a:rPr>
              <a:t>flowmeter</a:t>
            </a:r>
            <a:r>
              <a:rPr lang="en-US" dirty="0">
                <a:latin typeface="Times New Roman" panose="02020603050405020304" pitchFamily="18" charset="0"/>
                <a:cs typeface="Times New Roman" panose="02020603050405020304" pitchFamily="18" charset="0"/>
              </a:rPr>
              <a:t> bounces sound waves off of bubbles or particulate material in the flow stream, measuring the frequency shift and inferring fluid velocity from the magnitude of that shift.</a:t>
            </a:r>
          </a:p>
        </p:txBody>
      </p:sp>
    </p:spTree>
    <p:extLst>
      <p:ext uri="{BB962C8B-B14F-4D97-AF65-F5344CB8AC3E}">
        <p14:creationId xmlns:p14="http://schemas.microsoft.com/office/powerpoint/2010/main" val="25772048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Ultrasonic Flow Meter – Doppler Flow meter</a:t>
            </a:r>
            <a:br>
              <a:rPr lang="en-IN" b="1" dirty="0"/>
            </a:br>
            <a:endParaRPr lang="en-IN" dirty="0"/>
          </a:p>
        </p:txBody>
      </p:sp>
      <p:pic>
        <p:nvPicPr>
          <p:cNvPr id="4" name="Content Placeholder 3"/>
          <p:cNvPicPr>
            <a:picLocks noGrp="1" noChangeAspect="1"/>
          </p:cNvPicPr>
          <p:nvPr>
            <p:ph idx="1"/>
          </p:nvPr>
        </p:nvPicPr>
        <p:blipFill>
          <a:blip r:embed="rId2"/>
          <a:stretch>
            <a:fillRect/>
          </a:stretch>
        </p:blipFill>
        <p:spPr>
          <a:xfrm>
            <a:off x="838200" y="1876208"/>
            <a:ext cx="10797247" cy="3994505"/>
          </a:xfrm>
          <a:prstGeom prst="rect">
            <a:avLst/>
          </a:prstGeom>
        </p:spPr>
      </p:pic>
    </p:spTree>
    <p:extLst>
      <p:ext uri="{BB962C8B-B14F-4D97-AF65-F5344CB8AC3E}">
        <p14:creationId xmlns:p14="http://schemas.microsoft.com/office/powerpoint/2010/main" val="40287711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2183" y="212035"/>
            <a:ext cx="10515600" cy="6176963"/>
          </a:xfrm>
        </p:spPr>
        <p:txBody>
          <a:bodyPr>
            <a:normAutofit/>
          </a:bodyPr>
          <a:lstStyle/>
          <a:p>
            <a:pPr algn="just"/>
            <a:r>
              <a:rPr lang="en-US" dirty="0">
                <a:latin typeface="Times New Roman" panose="02020603050405020304" pitchFamily="18" charset="0"/>
                <a:cs typeface="Times New Roman" panose="02020603050405020304" pitchFamily="18" charset="0"/>
              </a:rPr>
              <a:t>The requirement for there to be objects in the flow stream large enough to reflect sound waves limits Doppler ultrasonic flow meters to liquid applications.</a:t>
            </a:r>
          </a:p>
          <a:p>
            <a:pPr algn="just"/>
            <a:r>
              <a:rPr lang="en-US" dirty="0">
                <a:latin typeface="Times New Roman" panose="02020603050405020304" pitchFamily="18" charset="0"/>
                <a:cs typeface="Times New Roman" panose="02020603050405020304" pitchFamily="18" charset="0"/>
              </a:rPr>
              <a:t>Dirty liquids such as slurries and wastewater, or liquids carrying a substantial number of gas bubbles (e.g. carbonated beverages) are good candidate fluids for this technology.</a:t>
            </a:r>
          </a:p>
          <a:p>
            <a:pPr algn="just"/>
            <a:r>
              <a:rPr lang="en-US" dirty="0">
                <a:latin typeface="Times New Roman" panose="02020603050405020304" pitchFamily="18" charset="0"/>
                <a:cs typeface="Times New Roman" panose="02020603050405020304" pitchFamily="18" charset="0"/>
              </a:rPr>
              <a:t>It is unrealistic to expect that any gas stream will be carrying liquid droplets or solid matter large enough to reflect strong echoes, and so Doppler flow meters cannot be used to measure gas flow.</a:t>
            </a:r>
          </a:p>
          <a:p>
            <a:pPr algn="just"/>
            <a:r>
              <a:rPr lang="en-US" dirty="0">
                <a:latin typeface="Times New Roman" panose="02020603050405020304" pitchFamily="18" charset="0"/>
                <a:cs typeface="Times New Roman" panose="02020603050405020304" pitchFamily="18" charset="0"/>
              </a:rPr>
              <a:t>The mathematical relationship between fluid velocity (v) and the Doppler frequency shift (</a:t>
            </a:r>
            <a:r>
              <a:rPr lang="en-US" dirty="0" err="1">
                <a:latin typeface="Times New Roman" panose="02020603050405020304" pitchFamily="18" charset="0"/>
                <a:cs typeface="Times New Roman" panose="02020603050405020304" pitchFamily="18" charset="0"/>
              </a:rPr>
              <a:t>Δf</a:t>
            </a:r>
            <a:r>
              <a:rPr lang="en-US" dirty="0">
                <a:latin typeface="Times New Roman" panose="02020603050405020304" pitchFamily="18" charset="0"/>
                <a:cs typeface="Times New Roman" panose="02020603050405020304" pitchFamily="18" charset="0"/>
              </a:rPr>
              <a:t>) is as follows, for fluid velocities much less than the speed of sound through that fluid (v &lt;&lt; c):</a:t>
            </a:r>
          </a:p>
        </p:txBody>
      </p:sp>
      <p:pic>
        <p:nvPicPr>
          <p:cNvPr id="4" name="Content Placeholder 3"/>
          <p:cNvPicPr>
            <a:picLocks noChangeAspect="1"/>
          </p:cNvPicPr>
          <p:nvPr/>
        </p:nvPicPr>
        <p:blipFill>
          <a:blip r:embed="rId2"/>
          <a:stretch>
            <a:fillRect/>
          </a:stretch>
        </p:blipFill>
        <p:spPr>
          <a:xfrm>
            <a:off x="3988904" y="5369681"/>
            <a:ext cx="5526157" cy="1019317"/>
          </a:xfrm>
          <a:prstGeom prst="rect">
            <a:avLst/>
          </a:prstGeom>
        </p:spPr>
      </p:pic>
    </p:spTree>
    <p:extLst>
      <p:ext uri="{BB962C8B-B14F-4D97-AF65-F5344CB8AC3E}">
        <p14:creationId xmlns:p14="http://schemas.microsoft.com/office/powerpoint/2010/main" val="10457816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4357774" y="1690688"/>
            <a:ext cx="2600688" cy="1019317"/>
          </a:xfrm>
          <a:prstGeom prst="rect">
            <a:avLst/>
          </a:prstGeom>
        </p:spPr>
      </p:pic>
      <p:sp>
        <p:nvSpPr>
          <p:cNvPr id="5" name="Rectangle 4"/>
          <p:cNvSpPr/>
          <p:nvPr/>
        </p:nvSpPr>
        <p:spPr>
          <a:xfrm>
            <a:off x="1868557" y="2413338"/>
            <a:ext cx="8269356" cy="1938992"/>
          </a:xfrm>
          <a:prstGeom prst="rect">
            <a:avLst/>
          </a:prstGeom>
        </p:spPr>
        <p:txBody>
          <a:bodyPr wrap="square">
            <a:spAutoFit/>
          </a:bodyPr>
          <a:lstStyle/>
          <a:p>
            <a:r>
              <a:rPr lang="en-US" sz="2000" b="0" i="0" dirty="0">
                <a:solidFill>
                  <a:srgbClr val="212121"/>
                </a:solidFill>
                <a:effectLst/>
                <a:latin typeface="Times New Roman" panose="02020603050405020304" pitchFamily="18" charset="0"/>
                <a:cs typeface="Times New Roman" panose="02020603050405020304" pitchFamily="18" charset="0"/>
              </a:rPr>
              <a:t>Where,</a:t>
            </a:r>
            <a:br>
              <a:rPr lang="en-US" sz="2000" dirty="0">
                <a:latin typeface="Times New Roman" panose="02020603050405020304" pitchFamily="18" charset="0"/>
                <a:cs typeface="Times New Roman" panose="02020603050405020304" pitchFamily="18" charset="0"/>
              </a:rPr>
            </a:br>
            <a:r>
              <a:rPr lang="en-US" sz="2000" b="0" i="0" dirty="0" err="1">
                <a:solidFill>
                  <a:srgbClr val="212121"/>
                </a:solidFill>
                <a:effectLst/>
                <a:latin typeface="Times New Roman" panose="02020603050405020304" pitchFamily="18" charset="0"/>
                <a:cs typeface="Times New Roman" panose="02020603050405020304" pitchFamily="18" charset="0"/>
              </a:rPr>
              <a:t>Δf</a:t>
            </a:r>
            <a:r>
              <a:rPr lang="en-US" sz="2000" b="0" i="0" dirty="0">
                <a:solidFill>
                  <a:srgbClr val="212121"/>
                </a:solidFill>
                <a:effectLst/>
                <a:latin typeface="Times New Roman" panose="02020603050405020304" pitchFamily="18" charset="0"/>
                <a:cs typeface="Times New Roman" panose="02020603050405020304" pitchFamily="18" charset="0"/>
              </a:rPr>
              <a:t> = Doppler frequency shift</a:t>
            </a:r>
            <a:br>
              <a:rPr lang="en-US" sz="2000" dirty="0">
                <a:latin typeface="Times New Roman" panose="02020603050405020304" pitchFamily="18" charset="0"/>
                <a:cs typeface="Times New Roman" panose="02020603050405020304" pitchFamily="18" charset="0"/>
              </a:rPr>
            </a:br>
            <a:r>
              <a:rPr lang="en-US" sz="2000" b="0" i="0" dirty="0">
                <a:solidFill>
                  <a:srgbClr val="212121"/>
                </a:solidFill>
                <a:effectLst/>
                <a:latin typeface="Times New Roman" panose="02020603050405020304" pitchFamily="18" charset="0"/>
                <a:cs typeface="Times New Roman" panose="02020603050405020304" pitchFamily="18" charset="0"/>
              </a:rPr>
              <a:t>v = Velocity of fluid (actually, of the particle reflecting the sound wave)</a:t>
            </a:r>
            <a:br>
              <a:rPr lang="en-US" sz="2000" dirty="0">
                <a:latin typeface="Times New Roman" panose="02020603050405020304" pitchFamily="18" charset="0"/>
                <a:cs typeface="Times New Roman" panose="02020603050405020304" pitchFamily="18" charset="0"/>
              </a:rPr>
            </a:br>
            <a:r>
              <a:rPr lang="en-US" sz="2000" b="0" i="0" dirty="0">
                <a:solidFill>
                  <a:srgbClr val="212121"/>
                </a:solidFill>
                <a:effectLst/>
                <a:latin typeface="Times New Roman" panose="02020603050405020304" pitchFamily="18" charset="0"/>
                <a:cs typeface="Times New Roman" panose="02020603050405020304" pitchFamily="18" charset="0"/>
              </a:rPr>
              <a:t>f = Frequency of incident sound wave</a:t>
            </a:r>
            <a:br>
              <a:rPr lang="en-US" sz="2000" dirty="0">
                <a:latin typeface="Times New Roman" panose="02020603050405020304" pitchFamily="18" charset="0"/>
                <a:cs typeface="Times New Roman" panose="02020603050405020304" pitchFamily="18" charset="0"/>
              </a:rPr>
            </a:br>
            <a:r>
              <a:rPr lang="en-US" sz="2000" b="0" i="0" dirty="0">
                <a:solidFill>
                  <a:srgbClr val="212121"/>
                </a:solidFill>
                <a:effectLst/>
                <a:latin typeface="Times New Roman" panose="02020603050405020304" pitchFamily="18" charset="0"/>
                <a:cs typeface="Times New Roman" panose="02020603050405020304" pitchFamily="18" charset="0"/>
              </a:rPr>
              <a:t>θ = Angle between transducer and pipe centerlines</a:t>
            </a:r>
            <a:br>
              <a:rPr lang="en-US" sz="2000" dirty="0">
                <a:latin typeface="Times New Roman" panose="02020603050405020304" pitchFamily="18" charset="0"/>
                <a:cs typeface="Times New Roman" panose="02020603050405020304" pitchFamily="18" charset="0"/>
              </a:rPr>
            </a:br>
            <a:r>
              <a:rPr lang="en-US" sz="2000" b="0" i="0" dirty="0">
                <a:solidFill>
                  <a:srgbClr val="212121"/>
                </a:solidFill>
                <a:effectLst/>
                <a:latin typeface="Times New Roman" panose="02020603050405020304" pitchFamily="18" charset="0"/>
                <a:cs typeface="Times New Roman" panose="02020603050405020304" pitchFamily="18" charset="0"/>
              </a:rPr>
              <a:t>c = Speed of sound in the process fluid</a:t>
            </a:r>
            <a:endParaRPr lang="en-IN" sz="2000" dirty="0">
              <a:latin typeface="Times New Roman" panose="02020603050405020304" pitchFamily="18" charset="0"/>
              <a:cs typeface="Times New Roman" panose="02020603050405020304" pitchFamily="18" charset="0"/>
            </a:endParaRPr>
          </a:p>
        </p:txBody>
      </p:sp>
      <p:sp>
        <p:nvSpPr>
          <p:cNvPr id="6" name="Rectangle 5"/>
          <p:cNvSpPr/>
          <p:nvPr/>
        </p:nvSpPr>
        <p:spPr>
          <a:xfrm>
            <a:off x="1970468" y="5076302"/>
            <a:ext cx="6542467" cy="646331"/>
          </a:xfrm>
          <a:prstGeom prst="rect">
            <a:avLst/>
          </a:prstGeom>
        </p:spPr>
        <p:txBody>
          <a:bodyPr wrap="square">
            <a:spAutoFit/>
          </a:bodyPr>
          <a:lstStyle/>
          <a:p>
            <a:r>
              <a:rPr lang="en-IN" dirty="0">
                <a:hlinkClick r:id="rId3"/>
              </a:rPr>
              <a:t>https://instrumentationtools.com/ultrasonic-flowmeters-animation/</a:t>
            </a:r>
            <a:r>
              <a:rPr lang="en-IN" dirty="0"/>
              <a:t> </a:t>
            </a:r>
          </a:p>
          <a:p>
            <a:endParaRPr lang="en-IN" dirty="0"/>
          </a:p>
        </p:txBody>
      </p:sp>
    </p:spTree>
    <p:extLst>
      <p:ext uri="{BB962C8B-B14F-4D97-AF65-F5344CB8AC3E}">
        <p14:creationId xmlns:p14="http://schemas.microsoft.com/office/powerpoint/2010/main" val="12786267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27303"/>
          </a:xfrm>
        </p:spPr>
        <p:txBody>
          <a:bodyPr>
            <a:normAutofit fontScale="90000"/>
          </a:bodyPr>
          <a:lstStyle/>
          <a:p>
            <a:endParaRPr lang="en-IN" dirty="0"/>
          </a:p>
        </p:txBody>
      </p:sp>
      <p:sp>
        <p:nvSpPr>
          <p:cNvPr id="3" name="Content Placeholder 2"/>
          <p:cNvSpPr>
            <a:spLocks noGrp="1"/>
          </p:cNvSpPr>
          <p:nvPr>
            <p:ph idx="1"/>
          </p:nvPr>
        </p:nvSpPr>
        <p:spPr>
          <a:xfrm>
            <a:off x="838200" y="734096"/>
            <a:ext cx="10515600" cy="6123904"/>
          </a:xfrm>
        </p:spPr>
        <p:txBody>
          <a:bodyPr>
            <a:normAutofit lnSpcReduction="10000"/>
          </a:bodyPr>
          <a:lstStyle/>
          <a:p>
            <a:pPr algn="just"/>
            <a:r>
              <a:rPr lang="en-US" dirty="0">
                <a:latin typeface="Times New Roman" panose="02020603050405020304" pitchFamily="18" charset="0"/>
                <a:cs typeface="Times New Roman" panose="02020603050405020304" pitchFamily="18" charset="0"/>
              </a:rPr>
              <a:t>Note how the Doppler effect yields a direct measurement of fluid velocity from each echo received by the transducer.</a:t>
            </a:r>
          </a:p>
          <a:p>
            <a:pPr algn="just"/>
            <a:r>
              <a:rPr lang="en-US" dirty="0">
                <a:latin typeface="Times New Roman" panose="02020603050405020304" pitchFamily="18" charset="0"/>
                <a:cs typeface="Times New Roman" panose="02020603050405020304" pitchFamily="18" charset="0"/>
              </a:rPr>
              <a:t>This stands in marked contrast to measurements of distance based on time-off light (time domain </a:t>
            </a:r>
            <a:r>
              <a:rPr lang="en-US" dirty="0" err="1">
                <a:latin typeface="Times New Roman" panose="02020603050405020304" pitchFamily="18" charset="0"/>
                <a:cs typeface="Times New Roman" panose="02020603050405020304" pitchFamily="18" charset="0"/>
              </a:rPr>
              <a:t>reflectometry</a:t>
            </a:r>
            <a:r>
              <a:rPr lang="en-US" dirty="0">
                <a:latin typeface="Times New Roman" panose="02020603050405020304" pitchFamily="18" charset="0"/>
                <a:cs typeface="Times New Roman" panose="02020603050405020304" pitchFamily="18" charset="0"/>
              </a:rPr>
              <a:t> – where the amount of time between the incident pulse and the returned echo is proportional to distance between the transducer and the reflecting surface)</a:t>
            </a:r>
          </a:p>
          <a:p>
            <a:pPr algn="just"/>
            <a:r>
              <a:rPr lang="en-US" dirty="0">
                <a:latin typeface="Times New Roman" panose="02020603050405020304" pitchFamily="18" charset="0"/>
                <a:cs typeface="Times New Roman" panose="02020603050405020304" pitchFamily="18" charset="0"/>
              </a:rPr>
              <a:t>such as in the application of ultrasonic liquid level measurement. In a Doppler </a:t>
            </a:r>
            <a:r>
              <a:rPr lang="en-US" dirty="0" err="1">
                <a:latin typeface="Times New Roman" panose="02020603050405020304" pitchFamily="18" charset="0"/>
                <a:cs typeface="Times New Roman" panose="02020603050405020304" pitchFamily="18" charset="0"/>
              </a:rPr>
              <a:t>flowmeter</a:t>
            </a:r>
            <a:r>
              <a:rPr lang="en-US" dirty="0">
                <a:latin typeface="Times New Roman" panose="02020603050405020304" pitchFamily="18" charset="0"/>
                <a:cs typeface="Times New Roman" panose="02020603050405020304" pitchFamily="18" charset="0"/>
              </a:rPr>
              <a:t>, the time delay between the incident and reflected pulses is irrelevant. Only the frequency shift between the incident and reflected signals matters.</a:t>
            </a:r>
          </a:p>
          <a:p>
            <a:pPr algn="just"/>
            <a:r>
              <a:rPr lang="en-US" dirty="0">
                <a:latin typeface="Times New Roman" panose="02020603050405020304" pitchFamily="18" charset="0"/>
                <a:cs typeface="Times New Roman" panose="02020603050405020304" pitchFamily="18" charset="0"/>
              </a:rPr>
              <a:t>This frequency shift is also directly proportional to the velocity of flow, making the Doppler ultrasonic </a:t>
            </a:r>
            <a:r>
              <a:rPr lang="en-US" dirty="0" err="1">
                <a:latin typeface="Times New Roman" panose="02020603050405020304" pitchFamily="18" charset="0"/>
                <a:cs typeface="Times New Roman" panose="02020603050405020304" pitchFamily="18" charset="0"/>
              </a:rPr>
              <a:t>flowmeter</a:t>
            </a:r>
            <a:r>
              <a:rPr lang="en-US" dirty="0">
                <a:latin typeface="Times New Roman" panose="02020603050405020304" pitchFamily="18" charset="0"/>
                <a:cs typeface="Times New Roman" panose="02020603050405020304" pitchFamily="18" charset="0"/>
              </a:rPr>
              <a:t> a linear measurement device.</a:t>
            </a:r>
          </a:p>
          <a:p>
            <a:pPr algn="just"/>
            <a:r>
              <a:rPr lang="en-US" dirty="0">
                <a:latin typeface="Times New Roman" panose="02020603050405020304" pitchFamily="18" charset="0"/>
                <a:cs typeface="Times New Roman" panose="02020603050405020304" pitchFamily="18" charset="0"/>
              </a:rPr>
              <a:t>Re-arranging the Doppler frequency shift equation to solve for velocity (again, assuming v &lt;&lt; c)</a:t>
            </a:r>
          </a:p>
          <a:p>
            <a:pPr marL="0" indent="0">
              <a:buNone/>
            </a:pPr>
            <a:endParaRPr lang="en-IN" dirty="0"/>
          </a:p>
        </p:txBody>
      </p:sp>
    </p:spTree>
    <p:extLst>
      <p:ext uri="{BB962C8B-B14F-4D97-AF65-F5344CB8AC3E}">
        <p14:creationId xmlns:p14="http://schemas.microsoft.com/office/powerpoint/2010/main" val="1774419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30965" y="1043746"/>
            <a:ext cx="10515600" cy="4351338"/>
          </a:xfrm>
        </p:spPr>
        <p:txBody>
          <a:bodyPr>
            <a:normAutofit lnSpcReduction="10000"/>
          </a:bodyPr>
          <a:lstStyle/>
          <a:p>
            <a:pPr algn="just"/>
            <a:r>
              <a:rPr lang="en-US" dirty="0">
                <a:latin typeface="Times New Roman" panose="02020603050405020304" pitchFamily="18" charset="0"/>
                <a:cs typeface="Times New Roman" panose="02020603050405020304" pitchFamily="18" charset="0"/>
              </a:rPr>
              <a:t>A very important consideration for Doppler ultrasonic flow measurement is that the calibration of the flow meter varies with the speed of sound through the fluid (c).</a:t>
            </a:r>
          </a:p>
          <a:p>
            <a:pPr algn="just"/>
            <a:r>
              <a:rPr lang="en-US" dirty="0">
                <a:latin typeface="Times New Roman" panose="02020603050405020304" pitchFamily="18" charset="0"/>
                <a:cs typeface="Times New Roman" panose="02020603050405020304" pitchFamily="18" charset="0"/>
              </a:rPr>
              <a:t>This is readily apparent by the presence of c in the above equation: as c increases, </a:t>
            </a:r>
            <a:r>
              <a:rPr lang="en-US" dirty="0" err="1">
                <a:latin typeface="Times New Roman" panose="02020603050405020304" pitchFamily="18" charset="0"/>
                <a:cs typeface="Times New Roman" panose="02020603050405020304" pitchFamily="18" charset="0"/>
              </a:rPr>
              <a:t>Δf</a:t>
            </a:r>
            <a:r>
              <a:rPr lang="en-US" dirty="0">
                <a:latin typeface="Times New Roman" panose="02020603050405020304" pitchFamily="18" charset="0"/>
                <a:cs typeface="Times New Roman" panose="02020603050405020304" pitchFamily="18" charset="0"/>
              </a:rPr>
              <a:t> must proportionately decrease for any fixed volumetric flow rate Q.</a:t>
            </a:r>
          </a:p>
          <a:p>
            <a:pPr algn="just"/>
            <a:r>
              <a:rPr lang="en-US" dirty="0">
                <a:latin typeface="Times New Roman" panose="02020603050405020304" pitchFamily="18" charset="0"/>
                <a:cs typeface="Times New Roman" panose="02020603050405020304" pitchFamily="18" charset="0"/>
              </a:rPr>
              <a:t>Since the </a:t>
            </a:r>
            <a:r>
              <a:rPr lang="en-US" dirty="0" err="1">
                <a:latin typeface="Times New Roman" panose="02020603050405020304" pitchFamily="18" charset="0"/>
                <a:cs typeface="Times New Roman" panose="02020603050405020304" pitchFamily="18" charset="0"/>
              </a:rPr>
              <a:t>flowmeter</a:t>
            </a:r>
            <a:r>
              <a:rPr lang="en-US" dirty="0">
                <a:latin typeface="Times New Roman" panose="02020603050405020304" pitchFamily="18" charset="0"/>
                <a:cs typeface="Times New Roman" panose="02020603050405020304" pitchFamily="18" charset="0"/>
              </a:rPr>
              <a:t> is designed to directly interpret flow rate in terms of </a:t>
            </a:r>
            <a:r>
              <a:rPr lang="en-US" dirty="0" err="1">
                <a:latin typeface="Times New Roman" panose="02020603050405020304" pitchFamily="18" charset="0"/>
                <a:cs typeface="Times New Roman" panose="02020603050405020304" pitchFamily="18" charset="0"/>
              </a:rPr>
              <a:t>Δf</a:t>
            </a:r>
            <a:r>
              <a:rPr lang="en-US" dirty="0">
                <a:latin typeface="Times New Roman" panose="02020603050405020304" pitchFamily="18" charset="0"/>
                <a:cs typeface="Times New Roman" panose="02020603050405020304" pitchFamily="18" charset="0"/>
              </a:rPr>
              <a:t>, an increase in c causing a decrease in </a:t>
            </a:r>
            <a:r>
              <a:rPr lang="en-US" dirty="0" err="1">
                <a:latin typeface="Times New Roman" panose="02020603050405020304" pitchFamily="18" charset="0"/>
                <a:cs typeface="Times New Roman" panose="02020603050405020304" pitchFamily="18" charset="0"/>
              </a:rPr>
              <a:t>Δf</a:t>
            </a:r>
            <a:r>
              <a:rPr lang="en-US" dirty="0">
                <a:latin typeface="Times New Roman" panose="02020603050405020304" pitchFamily="18" charset="0"/>
                <a:cs typeface="Times New Roman" panose="02020603050405020304" pitchFamily="18" charset="0"/>
              </a:rPr>
              <a:t> will thus register as a decrease in Q.</a:t>
            </a:r>
          </a:p>
          <a:p>
            <a:pPr algn="just"/>
            <a:r>
              <a:rPr lang="en-US" dirty="0">
                <a:latin typeface="Times New Roman" panose="02020603050405020304" pitchFamily="18" charset="0"/>
                <a:cs typeface="Times New Roman" panose="02020603050405020304" pitchFamily="18" charset="0"/>
              </a:rPr>
              <a:t>This means the speed of sound for a fluid must be precisely known in order for a Doppler ultrasonic </a:t>
            </a:r>
            <a:r>
              <a:rPr lang="en-US" dirty="0" err="1">
                <a:latin typeface="Times New Roman" panose="02020603050405020304" pitchFamily="18" charset="0"/>
                <a:cs typeface="Times New Roman" panose="02020603050405020304" pitchFamily="18" charset="0"/>
              </a:rPr>
              <a:t>flowmeter</a:t>
            </a:r>
            <a:r>
              <a:rPr lang="en-US" dirty="0">
                <a:latin typeface="Times New Roman" panose="02020603050405020304" pitchFamily="18" charset="0"/>
                <a:cs typeface="Times New Roman" panose="02020603050405020304" pitchFamily="18" charset="0"/>
              </a:rPr>
              <a:t> to accurately measure flow.</a:t>
            </a:r>
          </a:p>
        </p:txBody>
      </p:sp>
    </p:spTree>
    <p:extLst>
      <p:ext uri="{BB962C8B-B14F-4D97-AF65-F5344CB8AC3E}">
        <p14:creationId xmlns:p14="http://schemas.microsoft.com/office/powerpoint/2010/main" val="30403582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The speed of sound through any fluid is a function of that medium’s density and bulk modulus (how easily it compresses):</a:t>
            </a:r>
            <a:endParaRPr lang="en-IN"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709310" y="3298374"/>
            <a:ext cx="3452209" cy="1569660"/>
          </a:xfrm>
          <a:prstGeom prst="rect">
            <a:avLst/>
          </a:prstGeom>
        </p:spPr>
      </p:pic>
      <p:sp>
        <p:nvSpPr>
          <p:cNvPr id="5" name="Rectangle 4"/>
          <p:cNvSpPr/>
          <p:nvPr/>
        </p:nvSpPr>
        <p:spPr>
          <a:xfrm>
            <a:off x="4673271" y="3563936"/>
            <a:ext cx="8375374" cy="1569660"/>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Where,</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c = speed of sound in a material (meters per second)</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B = Bulk modulus (</a:t>
            </a:r>
            <a:r>
              <a:rPr lang="en-US" sz="2400" dirty="0" err="1">
                <a:latin typeface="Times New Roman" panose="02020603050405020304" pitchFamily="18" charset="0"/>
                <a:cs typeface="Times New Roman" panose="02020603050405020304" pitchFamily="18" charset="0"/>
              </a:rPr>
              <a:t>pascals</a:t>
            </a:r>
            <a:r>
              <a:rPr lang="en-US" sz="2400" dirty="0">
                <a:latin typeface="Times New Roman" panose="02020603050405020304" pitchFamily="18" charset="0"/>
                <a:cs typeface="Times New Roman" panose="02020603050405020304" pitchFamily="18" charset="0"/>
              </a:rPr>
              <a:t>, or </a:t>
            </a:r>
            <a:r>
              <a:rPr lang="en-US" sz="2400" dirty="0" err="1">
                <a:latin typeface="Times New Roman" panose="02020603050405020304" pitchFamily="18" charset="0"/>
                <a:cs typeface="Times New Roman" panose="02020603050405020304" pitchFamily="18" charset="0"/>
              </a:rPr>
              <a:t>newtons</a:t>
            </a:r>
            <a:r>
              <a:rPr lang="en-US" sz="2400" dirty="0">
                <a:latin typeface="Times New Roman" panose="02020603050405020304" pitchFamily="18" charset="0"/>
                <a:cs typeface="Times New Roman" panose="02020603050405020304" pitchFamily="18" charset="0"/>
              </a:rPr>
              <a:t> per square meter)</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ρ = Mass density of fluid (kilograms per cubic meter)</a:t>
            </a:r>
          </a:p>
        </p:txBody>
      </p:sp>
    </p:spTree>
    <p:extLst>
      <p:ext uri="{BB962C8B-B14F-4D97-AF65-F5344CB8AC3E}">
        <p14:creationId xmlns:p14="http://schemas.microsoft.com/office/powerpoint/2010/main" val="31774749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23331"/>
            <a:ext cx="10515600" cy="5453632"/>
          </a:xfrm>
        </p:spPr>
        <p:txBody>
          <a:bodyPr>
            <a:normAutofit fontScale="92500" lnSpcReduction="20000"/>
          </a:bodyPr>
          <a:lstStyle/>
          <a:p>
            <a:pPr algn="just"/>
            <a:r>
              <a:rPr lang="en-US" dirty="0">
                <a:latin typeface="Times New Roman" panose="02020603050405020304" pitchFamily="18" charset="0"/>
                <a:cs typeface="Times New Roman" panose="02020603050405020304" pitchFamily="18" charset="0"/>
              </a:rPr>
              <a:t>Temperature affects liquid density, and composition (the chemical constituency of the liquid) affects bulk modulus. Thus, temperature and composition both are influencing factors for Doppler ultrasonic </a:t>
            </a:r>
            <a:r>
              <a:rPr lang="en-US" dirty="0" err="1">
                <a:latin typeface="Times New Roman" panose="02020603050405020304" pitchFamily="18" charset="0"/>
                <a:cs typeface="Times New Roman" panose="02020603050405020304" pitchFamily="18" charset="0"/>
              </a:rPr>
              <a:t>flowmeter</a:t>
            </a:r>
            <a:r>
              <a:rPr lang="en-US" dirty="0">
                <a:latin typeface="Times New Roman" panose="02020603050405020304" pitchFamily="18" charset="0"/>
                <a:cs typeface="Times New Roman" panose="02020603050405020304" pitchFamily="18" charset="0"/>
              </a:rPr>
              <a:t> calibration.</a:t>
            </a:r>
          </a:p>
          <a:p>
            <a:pPr algn="just"/>
            <a:r>
              <a:rPr lang="en-US" dirty="0">
                <a:latin typeface="Times New Roman" panose="02020603050405020304" pitchFamily="18" charset="0"/>
                <a:cs typeface="Times New Roman" panose="02020603050405020304" pitchFamily="18" charset="0"/>
              </a:rPr>
              <a:t>Pressure is not a concern here, since pressure only affects the density of gases, and we already know Doppler </a:t>
            </a:r>
            <a:r>
              <a:rPr lang="en-US" dirty="0" err="1">
                <a:latin typeface="Times New Roman" panose="02020603050405020304" pitchFamily="18" charset="0"/>
                <a:cs typeface="Times New Roman" panose="02020603050405020304" pitchFamily="18" charset="0"/>
              </a:rPr>
              <a:t>flowmeters</a:t>
            </a:r>
            <a:r>
              <a:rPr lang="en-US" dirty="0">
                <a:latin typeface="Times New Roman" panose="02020603050405020304" pitchFamily="18" charset="0"/>
                <a:cs typeface="Times New Roman" panose="02020603050405020304" pitchFamily="18" charset="0"/>
              </a:rPr>
              <a:t> only function with liquids.</a:t>
            </a:r>
          </a:p>
          <a:p>
            <a:pPr algn="just"/>
            <a:r>
              <a:rPr lang="en-US" dirty="0">
                <a:latin typeface="Times New Roman" panose="02020603050405020304" pitchFamily="18" charset="0"/>
                <a:cs typeface="Times New Roman" panose="02020603050405020304" pitchFamily="18" charset="0"/>
              </a:rPr>
              <a:t>Following on the theme of requiring bubbles or particles of sufficient size, another limitation of Doppler ultrasonic </a:t>
            </a:r>
            <a:r>
              <a:rPr lang="en-US" dirty="0" err="1">
                <a:latin typeface="Times New Roman" panose="02020603050405020304" pitchFamily="18" charset="0"/>
                <a:cs typeface="Times New Roman" panose="02020603050405020304" pitchFamily="18" charset="0"/>
              </a:rPr>
              <a:t>flowmeters</a:t>
            </a:r>
            <a:r>
              <a:rPr lang="en-US" dirty="0">
                <a:latin typeface="Times New Roman" panose="02020603050405020304" pitchFamily="18" charset="0"/>
                <a:cs typeface="Times New Roman" panose="02020603050405020304" pitchFamily="18" charset="0"/>
              </a:rPr>
              <a:t> is their inability to measure flow rates of liquids that are too clean and too homogeneous. In such applications, the sound-wave reflections will be too weak to reliably measure.</a:t>
            </a:r>
          </a:p>
          <a:p>
            <a:pPr algn="just"/>
            <a:r>
              <a:rPr lang="en-US" dirty="0">
                <a:latin typeface="Times New Roman" panose="02020603050405020304" pitchFamily="18" charset="0"/>
                <a:cs typeface="Times New Roman" panose="02020603050405020304" pitchFamily="18" charset="0"/>
              </a:rPr>
              <a:t>Such is also the case when the solid particles have a speed of sound too close to the that of the liquid, since reflection happens only when a sound wave encounters a material with a markedly different speed of sound.</a:t>
            </a:r>
          </a:p>
          <a:p>
            <a:pPr algn="just"/>
            <a:r>
              <a:rPr lang="en-US" dirty="0">
                <a:latin typeface="Times New Roman" panose="02020603050405020304" pitchFamily="18" charset="0"/>
                <a:cs typeface="Times New Roman" panose="02020603050405020304" pitchFamily="18" charset="0"/>
              </a:rPr>
              <a:t>Doppler-type ultrasonic </a:t>
            </a:r>
            <a:r>
              <a:rPr lang="en-US" dirty="0" err="1">
                <a:latin typeface="Times New Roman" panose="02020603050405020304" pitchFamily="18" charset="0"/>
                <a:cs typeface="Times New Roman" panose="02020603050405020304" pitchFamily="18" charset="0"/>
              </a:rPr>
              <a:t>flowmeters</a:t>
            </a:r>
            <a:r>
              <a:rPr lang="en-US" dirty="0">
                <a:latin typeface="Times New Roman" panose="02020603050405020304" pitchFamily="18" charset="0"/>
                <a:cs typeface="Times New Roman" panose="02020603050405020304" pitchFamily="18" charset="0"/>
              </a:rPr>
              <a:t> are useless in applications where we cannot obtain strong sound-wave reflections.</a:t>
            </a:r>
          </a:p>
        </p:txBody>
      </p:sp>
    </p:spTree>
    <p:extLst>
      <p:ext uri="{BB962C8B-B14F-4D97-AF65-F5344CB8AC3E}">
        <p14:creationId xmlns:p14="http://schemas.microsoft.com/office/powerpoint/2010/main" val="33567028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Algerian" panose="04020705040A02060702" pitchFamily="82" charset="0"/>
              </a:rPr>
              <a:t>Transit-time </a:t>
            </a:r>
            <a:r>
              <a:rPr lang="en-US" dirty="0" err="1">
                <a:latin typeface="Algerian" panose="04020705040A02060702" pitchFamily="82" charset="0"/>
              </a:rPr>
              <a:t>flowmeters</a:t>
            </a:r>
            <a:endParaRPr lang="en-IN" dirty="0">
              <a:latin typeface="Algerian" panose="04020705040A02060702" pitchFamily="82" charset="0"/>
            </a:endParaRPr>
          </a:p>
        </p:txBody>
      </p:sp>
      <p:sp>
        <p:nvSpPr>
          <p:cNvPr id="3" name="Content Placeholder 2"/>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Transit-time </a:t>
            </a:r>
            <a:r>
              <a:rPr lang="en-US" dirty="0" err="1">
                <a:latin typeface="Times New Roman" panose="02020603050405020304" pitchFamily="18" charset="0"/>
                <a:cs typeface="Times New Roman" panose="02020603050405020304" pitchFamily="18" charset="0"/>
              </a:rPr>
              <a:t>flowmeters</a:t>
            </a:r>
            <a:r>
              <a:rPr lang="en-US" dirty="0">
                <a:latin typeface="Times New Roman" panose="02020603050405020304" pitchFamily="18" charset="0"/>
                <a:cs typeface="Times New Roman" panose="02020603050405020304" pitchFamily="18" charset="0"/>
              </a:rPr>
              <a:t>, sometimes called </a:t>
            </a:r>
            <a:r>
              <a:rPr lang="en-US" dirty="0" err="1">
                <a:latin typeface="Times New Roman" panose="02020603050405020304" pitchFamily="18" charset="0"/>
                <a:cs typeface="Times New Roman" panose="02020603050405020304" pitchFamily="18" charset="0"/>
              </a:rPr>
              <a:t>counterpropagation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flowmeters</a:t>
            </a:r>
            <a:r>
              <a:rPr lang="en-US" dirty="0">
                <a:latin typeface="Times New Roman" panose="02020603050405020304" pitchFamily="18" charset="0"/>
                <a:cs typeface="Times New Roman" panose="02020603050405020304" pitchFamily="18" charset="0"/>
              </a:rPr>
              <a:t>, are an alternative to Doppler ultrasonic </a:t>
            </a:r>
            <a:r>
              <a:rPr lang="en-US" dirty="0" err="1">
                <a:latin typeface="Times New Roman" panose="02020603050405020304" pitchFamily="18" charset="0"/>
                <a:cs typeface="Times New Roman" panose="02020603050405020304" pitchFamily="18" charset="0"/>
              </a:rPr>
              <a:t>flowmeters</a:t>
            </a:r>
            <a:r>
              <a:rPr lang="en-US"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A transit-time ultrasonic </a:t>
            </a:r>
            <a:r>
              <a:rPr lang="en-US" dirty="0" err="1">
                <a:latin typeface="Times New Roman" panose="02020603050405020304" pitchFamily="18" charset="0"/>
                <a:cs typeface="Times New Roman" panose="02020603050405020304" pitchFamily="18" charset="0"/>
              </a:rPr>
              <a:t>flowmeter</a:t>
            </a:r>
            <a:r>
              <a:rPr lang="en-US" dirty="0">
                <a:latin typeface="Times New Roman" panose="02020603050405020304" pitchFamily="18" charset="0"/>
                <a:cs typeface="Times New Roman" panose="02020603050405020304" pitchFamily="18" charset="0"/>
              </a:rPr>
              <a:t> uses a pair of opposed sensors to measure the time difference between a sound pulse traveling with the fluid flow versus a sound pulse traveling against the fluid flow.</a:t>
            </a:r>
          </a:p>
          <a:p>
            <a:pPr algn="just"/>
            <a:r>
              <a:rPr lang="en-US" dirty="0">
                <a:latin typeface="Times New Roman" panose="02020603050405020304" pitchFamily="18" charset="0"/>
                <a:cs typeface="Times New Roman" panose="02020603050405020304" pitchFamily="18" charset="0"/>
              </a:rPr>
              <a:t>Since the motion of fluid tends to carry a sound wave along, the sound pulse transmitted downstream will make the journey faster than a sound pulse transmitted upstream:</a:t>
            </a:r>
          </a:p>
        </p:txBody>
      </p:sp>
    </p:spTree>
    <p:extLst>
      <p:ext uri="{BB962C8B-B14F-4D97-AF65-F5344CB8AC3E}">
        <p14:creationId xmlns:p14="http://schemas.microsoft.com/office/powerpoint/2010/main" val="2845969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05BEB0-EEE5-4481-811A-9583BB0DBC53}"/>
              </a:ext>
            </a:extLst>
          </p:cNvPr>
          <p:cNvPicPr>
            <a:picLocks noChangeAspect="1"/>
          </p:cNvPicPr>
          <p:nvPr/>
        </p:nvPicPr>
        <p:blipFill>
          <a:blip r:embed="rId2"/>
          <a:stretch>
            <a:fillRect/>
          </a:stretch>
        </p:blipFill>
        <p:spPr>
          <a:xfrm>
            <a:off x="0" y="570851"/>
            <a:ext cx="7621942" cy="5369409"/>
          </a:xfrm>
          <a:prstGeom prst="rect">
            <a:avLst/>
          </a:prstGeom>
        </p:spPr>
      </p:pic>
      <p:pic>
        <p:nvPicPr>
          <p:cNvPr id="4" name="Picture 3">
            <a:extLst>
              <a:ext uri="{FF2B5EF4-FFF2-40B4-BE49-F238E27FC236}">
                <a16:creationId xmlns:a16="http://schemas.microsoft.com/office/drawing/2014/main" id="{D3E1C82D-02F3-48A3-9042-7665F03F8F83}"/>
              </a:ext>
            </a:extLst>
          </p:cNvPr>
          <p:cNvPicPr>
            <a:picLocks noChangeAspect="1"/>
          </p:cNvPicPr>
          <p:nvPr/>
        </p:nvPicPr>
        <p:blipFill>
          <a:blip r:embed="rId3"/>
          <a:stretch>
            <a:fillRect/>
          </a:stretch>
        </p:blipFill>
        <p:spPr>
          <a:xfrm>
            <a:off x="6430328" y="1467960"/>
            <a:ext cx="5647371" cy="3920786"/>
          </a:xfrm>
          <a:prstGeom prst="rect">
            <a:avLst/>
          </a:prstGeom>
        </p:spPr>
      </p:pic>
    </p:spTree>
    <p:extLst>
      <p:ext uri="{BB962C8B-B14F-4D97-AF65-F5344CB8AC3E}">
        <p14:creationId xmlns:p14="http://schemas.microsoft.com/office/powerpoint/2010/main" val="11659336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Algerian" panose="04020705040A02060702" pitchFamily="82" charset="0"/>
              </a:rPr>
              <a:t>working principle</a:t>
            </a:r>
            <a:endParaRPr lang="en-IN" dirty="0">
              <a:latin typeface="Algerian" panose="04020705040A02060702" pitchFamily="82" charset="0"/>
            </a:endParaRPr>
          </a:p>
        </p:txBody>
      </p:sp>
      <p:sp>
        <p:nvSpPr>
          <p:cNvPr id="3" name="Content Placeholder 2"/>
          <p:cNvSpPr>
            <a:spLocks noGrp="1"/>
          </p:cNvSpPr>
          <p:nvPr>
            <p:ph idx="1"/>
          </p:nvPr>
        </p:nvSpPr>
        <p:spPr/>
        <p:txBody>
          <a:bodyPr/>
          <a:lstStyle/>
          <a:p>
            <a:pPr algn="just"/>
            <a:r>
              <a:rPr lang="en-US" b="1" dirty="0">
                <a:latin typeface="Times New Roman" panose="02020603050405020304" pitchFamily="18" charset="0"/>
                <a:cs typeface="Times New Roman" panose="02020603050405020304" pitchFamily="18" charset="0"/>
              </a:rPr>
              <a:t>Ultrasonic flow meters </a:t>
            </a:r>
            <a:r>
              <a:rPr lang="en-US" dirty="0">
                <a:latin typeface="Times New Roman" panose="02020603050405020304" pitchFamily="18" charset="0"/>
                <a:cs typeface="Times New Roman" panose="02020603050405020304" pitchFamily="18" charset="0"/>
              </a:rPr>
              <a:t>operate using the transit-time differential method. The </a:t>
            </a:r>
            <a:r>
              <a:rPr lang="en-US" b="1" dirty="0">
                <a:latin typeface="Times New Roman" panose="02020603050405020304" pitchFamily="18" charset="0"/>
                <a:cs typeface="Times New Roman" panose="02020603050405020304" pitchFamily="18" charset="0"/>
              </a:rPr>
              <a:t>Transit-time</a:t>
            </a:r>
            <a:r>
              <a:rPr lang="en-US" dirty="0">
                <a:latin typeface="Times New Roman" panose="02020603050405020304" pitchFamily="18" charset="0"/>
                <a:cs typeface="Times New Roman" panose="02020603050405020304" pitchFamily="18" charset="0"/>
              </a:rPr>
              <a:t> differential measurement is based on a simple physical fact.</a:t>
            </a:r>
          </a:p>
          <a:p>
            <a:pPr algn="just"/>
            <a:r>
              <a:rPr lang="en-US" dirty="0">
                <a:latin typeface="Times New Roman" panose="02020603050405020304" pitchFamily="18" charset="0"/>
                <a:cs typeface="Times New Roman" panose="02020603050405020304" pitchFamily="18" charset="0"/>
              </a:rPr>
              <a:t>Imagine two canoes crossing a river on the same diagonal line, one with the flow and the other against the flow. The canoe moving with the flow needs much less time to reach the opposite bank</a:t>
            </a:r>
          </a:p>
        </p:txBody>
      </p:sp>
    </p:spTree>
    <p:extLst>
      <p:ext uri="{BB962C8B-B14F-4D97-AF65-F5344CB8AC3E}">
        <p14:creationId xmlns:p14="http://schemas.microsoft.com/office/powerpoint/2010/main" val="5388420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4070" y="530087"/>
            <a:ext cx="11317356" cy="5646876"/>
          </a:xfrm>
        </p:spPr>
        <p:txBody>
          <a:bodyPr>
            <a:normAutofit/>
          </a:bodyPr>
          <a:lstStyle/>
          <a:p>
            <a:pPr marL="0" indent="0" algn="just">
              <a:buNone/>
            </a:pPr>
            <a:r>
              <a:rPr lang="en-US" b="1" dirty="0">
                <a:latin typeface="Times New Roman" panose="02020603050405020304" pitchFamily="18" charset="0"/>
                <a:cs typeface="Times New Roman" panose="02020603050405020304" pitchFamily="18" charset="0"/>
              </a:rPr>
              <a:t>Ultrasonic waves</a:t>
            </a:r>
            <a:r>
              <a:rPr lang="en-US" dirty="0">
                <a:latin typeface="Times New Roman" panose="02020603050405020304" pitchFamily="18" charset="0"/>
                <a:cs typeface="Times New Roman" panose="02020603050405020304" pitchFamily="18" charset="0"/>
              </a:rPr>
              <a:t> behave exactly the same way. A sound wave  travelling in the direction of flow of the product is propagated at a faster rate than one travelling against the flow (</a:t>
            </a:r>
            <a:r>
              <a:rPr lang="en-US" dirty="0" err="1">
                <a:latin typeface="Times New Roman" panose="02020603050405020304" pitchFamily="18" charset="0"/>
                <a:cs typeface="Times New Roman" panose="02020603050405020304" pitchFamily="18" charset="0"/>
              </a:rPr>
              <a:t>v</a:t>
            </a:r>
            <a:r>
              <a:rPr lang="en-US" baseline="-25000" dirty="0" err="1">
                <a:latin typeface="Times New Roman" panose="02020603050405020304" pitchFamily="18" charset="0"/>
                <a:cs typeface="Times New Roman" panose="02020603050405020304" pitchFamily="18" charset="0"/>
              </a:rPr>
              <a:t>down</a:t>
            </a:r>
            <a:r>
              <a:rPr lang="en-US" dirty="0">
                <a:latin typeface="Times New Roman" panose="02020603050405020304" pitchFamily="18" charset="0"/>
                <a:cs typeface="Times New Roman" panose="02020603050405020304" pitchFamily="18" charset="0"/>
              </a:rPr>
              <a:t> &gt; </a:t>
            </a:r>
            <a:r>
              <a:rPr lang="en-US" dirty="0" err="1">
                <a:latin typeface="Times New Roman" panose="02020603050405020304" pitchFamily="18" charset="0"/>
                <a:cs typeface="Times New Roman" panose="02020603050405020304" pitchFamily="18" charset="0"/>
              </a:rPr>
              <a:t>v</a:t>
            </a:r>
            <a:r>
              <a:rPr lang="en-US" baseline="-25000" dirty="0" err="1">
                <a:latin typeface="Times New Roman" panose="02020603050405020304" pitchFamily="18" charset="0"/>
                <a:cs typeface="Times New Roman" panose="02020603050405020304" pitchFamily="18" charset="0"/>
              </a:rPr>
              <a:t>up</a:t>
            </a:r>
            <a:r>
              <a:rPr lang="en-US" dirty="0">
                <a:latin typeface="Times New Roman" panose="02020603050405020304" pitchFamily="18" charset="0"/>
                <a:cs typeface="Times New Roman" panose="02020603050405020304" pitchFamily="18" charset="0"/>
              </a:rPr>
              <a:t>).</a:t>
            </a:r>
          </a:p>
          <a:p>
            <a:pPr marL="0" indent="0" algn="just">
              <a:buNone/>
            </a:pPr>
            <a:r>
              <a:rPr lang="en-US" dirty="0">
                <a:latin typeface="Times New Roman" panose="02020603050405020304" pitchFamily="18" charset="0"/>
                <a:cs typeface="Times New Roman" panose="02020603050405020304" pitchFamily="18" charset="0"/>
              </a:rPr>
              <a:t>Transit times </a:t>
            </a:r>
            <a:r>
              <a:rPr lang="en-US" dirty="0" err="1">
                <a:latin typeface="Times New Roman" panose="02020603050405020304" pitchFamily="18" charset="0"/>
                <a:cs typeface="Times New Roman" panose="02020603050405020304" pitchFamily="18" charset="0"/>
              </a:rPr>
              <a:t>t</a:t>
            </a:r>
            <a:r>
              <a:rPr lang="en-US" baseline="-25000" dirty="0" err="1">
                <a:latin typeface="Times New Roman" panose="02020603050405020304" pitchFamily="18" charset="0"/>
                <a:cs typeface="Times New Roman" panose="02020603050405020304" pitchFamily="18" charset="0"/>
              </a:rPr>
              <a:t>down</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t</a:t>
            </a:r>
            <a:r>
              <a:rPr lang="en-US" baseline="-25000" dirty="0" err="1">
                <a:latin typeface="Times New Roman" panose="02020603050405020304" pitchFamily="18" charset="0"/>
                <a:cs typeface="Times New Roman" panose="02020603050405020304" pitchFamily="18" charset="0"/>
              </a:rPr>
              <a:t>up</a:t>
            </a:r>
            <a:r>
              <a:rPr lang="en-US" dirty="0">
                <a:latin typeface="Times New Roman" panose="02020603050405020304" pitchFamily="18" charset="0"/>
                <a:cs typeface="Times New Roman" panose="02020603050405020304" pitchFamily="18" charset="0"/>
              </a:rPr>
              <a:t> are measured continuously. The difference            (t</a:t>
            </a:r>
            <a:r>
              <a:rPr lang="en-US" baseline="-25000" dirty="0">
                <a:latin typeface="Times New Roman" panose="02020603050405020304" pitchFamily="18" charset="0"/>
                <a:cs typeface="Times New Roman" panose="02020603050405020304" pitchFamily="18" charset="0"/>
              </a:rPr>
              <a:t>up</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t</a:t>
            </a:r>
            <a:r>
              <a:rPr lang="en-US" baseline="-25000" dirty="0" err="1">
                <a:latin typeface="Times New Roman" panose="02020603050405020304" pitchFamily="18" charset="0"/>
                <a:cs typeface="Times New Roman" panose="02020603050405020304" pitchFamily="18" charset="0"/>
              </a:rPr>
              <a:t>down</a:t>
            </a:r>
            <a:r>
              <a:rPr lang="en-US" dirty="0">
                <a:latin typeface="Times New Roman" panose="02020603050405020304" pitchFamily="18" charset="0"/>
                <a:cs typeface="Times New Roman" panose="02020603050405020304" pitchFamily="18" charset="0"/>
              </a:rPr>
              <a:t>) in time travelled by the two ultrasonic waves is directly proportional to the mean flow velocity (</a:t>
            </a:r>
            <a:r>
              <a:rPr lang="en-US" dirty="0" err="1">
                <a:latin typeface="Times New Roman" panose="02020603050405020304" pitchFamily="18" charset="0"/>
                <a:cs typeface="Times New Roman" panose="02020603050405020304" pitchFamily="18" charset="0"/>
              </a:rPr>
              <a:t>vm</a:t>
            </a:r>
            <a:r>
              <a:rPr lang="en-US" dirty="0">
                <a:latin typeface="Times New Roman" panose="02020603050405020304" pitchFamily="18" charset="0"/>
                <a:cs typeface="Times New Roman" panose="02020603050405020304" pitchFamily="18" charset="0"/>
              </a:rPr>
              <a:t>).</a:t>
            </a:r>
          </a:p>
          <a:p>
            <a:pPr marL="0" indent="0" algn="just">
              <a:buNone/>
            </a:pPr>
            <a:r>
              <a:rPr lang="en-US" dirty="0">
                <a:latin typeface="Times New Roman" panose="02020603050405020304" pitchFamily="18" charset="0"/>
                <a:cs typeface="Times New Roman" panose="02020603050405020304" pitchFamily="18" charset="0"/>
              </a:rPr>
              <a:t>Where,</a:t>
            </a:r>
          </a:p>
          <a:p>
            <a:pPr marL="0" indent="0" algn="just">
              <a:buNone/>
            </a:pPr>
            <a:r>
              <a:rPr lang="en-US" dirty="0" err="1">
                <a:latin typeface="Times New Roman" panose="02020603050405020304" pitchFamily="18" charset="0"/>
                <a:cs typeface="Times New Roman" panose="02020603050405020304" pitchFamily="18" charset="0"/>
              </a:rPr>
              <a:t>t</a:t>
            </a:r>
            <a:r>
              <a:rPr lang="en-US" baseline="-25000" dirty="0" err="1">
                <a:latin typeface="Times New Roman" panose="02020603050405020304" pitchFamily="18" charset="0"/>
                <a:cs typeface="Times New Roman" panose="02020603050405020304" pitchFamily="18" charset="0"/>
              </a:rPr>
              <a:t>down</a:t>
            </a:r>
            <a:r>
              <a:rPr lang="en-US" dirty="0">
                <a:latin typeface="Times New Roman" panose="02020603050405020304" pitchFamily="18" charset="0"/>
                <a:cs typeface="Times New Roman" panose="02020603050405020304" pitchFamily="18" charset="0"/>
              </a:rPr>
              <a:t> is Time required for ultrasonic wave to travel from top Sensor A to bottom B sensor</a:t>
            </a:r>
          </a:p>
          <a:p>
            <a:pPr marL="0" indent="0" algn="just">
              <a:buNone/>
            </a:pPr>
            <a:r>
              <a:rPr lang="en-US" dirty="0" err="1">
                <a:latin typeface="Times New Roman" panose="02020603050405020304" pitchFamily="18" charset="0"/>
                <a:cs typeface="Times New Roman" panose="02020603050405020304" pitchFamily="18" charset="0"/>
              </a:rPr>
              <a:t>t</a:t>
            </a:r>
            <a:r>
              <a:rPr lang="en-US" baseline="-25000" dirty="0" err="1">
                <a:latin typeface="Times New Roman" panose="02020603050405020304" pitchFamily="18" charset="0"/>
                <a:cs typeface="Times New Roman" panose="02020603050405020304" pitchFamily="18" charset="0"/>
              </a:rPr>
              <a:t>up</a:t>
            </a:r>
            <a:r>
              <a:rPr lang="en-US" dirty="0">
                <a:latin typeface="Times New Roman" panose="02020603050405020304" pitchFamily="18" charset="0"/>
                <a:cs typeface="Times New Roman" panose="02020603050405020304" pitchFamily="18" charset="0"/>
              </a:rPr>
              <a:t> is Time required for ultrasonic wave to travel from Sensor B to A sensor</a:t>
            </a:r>
          </a:p>
        </p:txBody>
      </p:sp>
    </p:spTree>
    <p:extLst>
      <p:ext uri="{BB962C8B-B14F-4D97-AF65-F5344CB8AC3E}">
        <p14:creationId xmlns:p14="http://schemas.microsoft.com/office/powerpoint/2010/main" val="15703380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The rate of volumetric flow through a transit-time </a:t>
            </a:r>
            <a:r>
              <a:rPr lang="en-US" dirty="0" err="1">
                <a:latin typeface="Times New Roman" panose="02020603050405020304" pitchFamily="18" charset="0"/>
                <a:cs typeface="Times New Roman" panose="02020603050405020304" pitchFamily="18" charset="0"/>
              </a:rPr>
              <a:t>flowmeter</a:t>
            </a:r>
            <a:r>
              <a:rPr lang="en-US" dirty="0">
                <a:latin typeface="Times New Roman" panose="02020603050405020304" pitchFamily="18" charset="0"/>
                <a:cs typeface="Times New Roman" panose="02020603050405020304" pitchFamily="18" charset="0"/>
              </a:rPr>
              <a:t> is a simple function of the upstream and downstream propagation times:</a:t>
            </a:r>
            <a:endParaRPr lang="en-IN"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6096000" y="2722300"/>
            <a:ext cx="3922643" cy="1463885"/>
          </a:xfrm>
          <a:prstGeom prst="rect">
            <a:avLst/>
          </a:prstGeom>
        </p:spPr>
      </p:pic>
      <p:sp>
        <p:nvSpPr>
          <p:cNvPr id="5" name="Rectangle 4"/>
          <p:cNvSpPr/>
          <p:nvPr/>
        </p:nvSpPr>
        <p:spPr>
          <a:xfrm>
            <a:off x="838199" y="4145638"/>
            <a:ext cx="10677940" cy="2246769"/>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Where,</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Q = Calculated volumetric flow rate</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k = Constant of proportionality</a:t>
            </a:r>
            <a:br>
              <a:rPr lang="en-US" sz="2000" dirty="0">
                <a:latin typeface="Times New Roman" panose="02020603050405020304" pitchFamily="18" charset="0"/>
                <a:cs typeface="Times New Roman" panose="02020603050405020304" pitchFamily="18" charset="0"/>
              </a:rPr>
            </a:br>
            <a:r>
              <a:rPr lang="en-US" sz="2000" dirty="0" err="1">
                <a:latin typeface="Times New Roman" panose="02020603050405020304" pitchFamily="18" charset="0"/>
                <a:cs typeface="Times New Roman" panose="02020603050405020304" pitchFamily="18" charset="0"/>
              </a:rPr>
              <a:t>t</a:t>
            </a:r>
            <a:r>
              <a:rPr lang="en-US" sz="2000" baseline="-25000" dirty="0" err="1">
                <a:latin typeface="Times New Roman" panose="02020603050405020304" pitchFamily="18" charset="0"/>
                <a:cs typeface="Times New Roman" panose="02020603050405020304" pitchFamily="18" charset="0"/>
              </a:rPr>
              <a:t>up</a:t>
            </a:r>
            <a:r>
              <a:rPr lang="en-US" sz="2000" dirty="0">
                <a:latin typeface="Times New Roman" panose="02020603050405020304" pitchFamily="18" charset="0"/>
                <a:cs typeface="Times New Roman" panose="02020603050405020304" pitchFamily="18" charset="0"/>
              </a:rPr>
              <a:t> = Time for sound pulse to travel from downstream location to upstream location (upstream, against the flow)</a:t>
            </a:r>
            <a:br>
              <a:rPr lang="en-US" sz="2000" dirty="0">
                <a:latin typeface="Times New Roman" panose="02020603050405020304" pitchFamily="18" charset="0"/>
                <a:cs typeface="Times New Roman" panose="02020603050405020304" pitchFamily="18" charset="0"/>
              </a:rPr>
            </a:br>
            <a:r>
              <a:rPr lang="en-US" sz="2000" dirty="0" err="1">
                <a:latin typeface="Times New Roman" panose="02020603050405020304" pitchFamily="18" charset="0"/>
                <a:cs typeface="Times New Roman" panose="02020603050405020304" pitchFamily="18" charset="0"/>
              </a:rPr>
              <a:t>t</a:t>
            </a:r>
            <a:r>
              <a:rPr lang="en-US" sz="2000" baseline="-25000" dirty="0" err="1">
                <a:latin typeface="Times New Roman" panose="02020603050405020304" pitchFamily="18" charset="0"/>
                <a:cs typeface="Times New Roman" panose="02020603050405020304" pitchFamily="18" charset="0"/>
              </a:rPr>
              <a:t>down</a:t>
            </a:r>
            <a:r>
              <a:rPr lang="en-US" sz="2000" dirty="0">
                <a:latin typeface="Times New Roman" panose="02020603050405020304" pitchFamily="18" charset="0"/>
                <a:cs typeface="Times New Roman" panose="02020603050405020304" pitchFamily="18" charset="0"/>
              </a:rPr>
              <a:t> = Time for sound pulse to travel from upstream location to downstream location (downstream, with the flow)</a:t>
            </a:r>
          </a:p>
        </p:txBody>
      </p:sp>
    </p:spTree>
    <p:extLst>
      <p:ext uri="{BB962C8B-B14F-4D97-AF65-F5344CB8AC3E}">
        <p14:creationId xmlns:p14="http://schemas.microsoft.com/office/powerpoint/2010/main" val="42371630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4313" y="115956"/>
            <a:ext cx="11502887" cy="6626087"/>
          </a:xfrm>
        </p:spPr>
        <p:txBody>
          <a:bodyPr>
            <a:normAutofit/>
          </a:bodyPr>
          <a:lstStyle/>
          <a:p>
            <a:pPr algn="just"/>
            <a:r>
              <a:rPr lang="en-US" sz="2400" dirty="0">
                <a:latin typeface="Times New Roman" panose="02020603050405020304" pitchFamily="18" charset="0"/>
                <a:cs typeface="Times New Roman" panose="02020603050405020304" pitchFamily="18" charset="0"/>
              </a:rPr>
              <a:t>An interesting characteristic of transit-time velocity measurement is that the ratio of transit time difference over transit time product remains constant with changes in the speed of sound through the fluid.</a:t>
            </a:r>
          </a:p>
          <a:p>
            <a:pPr algn="just"/>
            <a:r>
              <a:rPr lang="en-US" sz="2400" dirty="0">
                <a:latin typeface="Times New Roman" panose="02020603050405020304" pitchFamily="18" charset="0"/>
                <a:cs typeface="Times New Roman" panose="02020603050405020304" pitchFamily="18" charset="0"/>
              </a:rPr>
              <a:t>If you would like to prove this to yourself, you may do so by substituting path length (L), fluid velocity (v), and sound velocity (c) for the times in the flow formula. Use </a:t>
            </a:r>
            <a:r>
              <a:rPr lang="en-US" sz="2400" dirty="0" err="1">
                <a:latin typeface="Times New Roman" panose="02020603050405020304" pitchFamily="18" charset="0"/>
                <a:cs typeface="Times New Roman" panose="02020603050405020304" pitchFamily="18" charset="0"/>
              </a:rPr>
              <a:t>tup</a:t>
            </a:r>
            <a:r>
              <a:rPr lang="en-US" sz="2400" dirty="0">
                <a:latin typeface="Times New Roman" panose="02020603050405020304" pitchFamily="18" charset="0"/>
                <a:cs typeface="Times New Roman" panose="02020603050405020304" pitchFamily="18" charset="0"/>
              </a:rPr>
              <a:t> = L/(c−v) and </a:t>
            </a:r>
            <a:r>
              <a:rPr lang="en-US" sz="2400" dirty="0" err="1">
                <a:latin typeface="Times New Roman" panose="02020603050405020304" pitchFamily="18" charset="0"/>
                <a:cs typeface="Times New Roman" panose="02020603050405020304" pitchFamily="18" charset="0"/>
              </a:rPr>
              <a:t>tdown</a:t>
            </a:r>
            <a:r>
              <a:rPr lang="en-US" sz="2400" dirty="0">
                <a:latin typeface="Times New Roman" panose="02020603050405020304" pitchFamily="18" charset="0"/>
                <a:cs typeface="Times New Roman" panose="02020603050405020304" pitchFamily="18" charset="0"/>
              </a:rPr>
              <a:t> = L/(</a:t>
            </a:r>
            <a:r>
              <a:rPr lang="en-US" sz="2400" dirty="0" err="1">
                <a:latin typeface="Times New Roman" panose="02020603050405020304" pitchFamily="18" charset="0"/>
                <a:cs typeface="Times New Roman" panose="02020603050405020304" pitchFamily="18" charset="0"/>
              </a:rPr>
              <a:t>c+v</a:t>
            </a:r>
            <a:r>
              <a:rPr lang="en-US" sz="2400" dirty="0">
                <a:latin typeface="Times New Roman" panose="02020603050405020304" pitchFamily="18" charset="0"/>
                <a:cs typeface="Times New Roman" panose="02020603050405020304" pitchFamily="18" charset="0"/>
              </a:rPr>
              <a:t>) as your substitutions, then algebraically reduce the flow formula until you find that all the c terms cancel. Your final result should be Q = 2kv/L .</a:t>
            </a:r>
          </a:p>
          <a:p>
            <a:pPr algn="just"/>
            <a:r>
              <a:rPr lang="en-US" sz="2400" dirty="0">
                <a:latin typeface="Times New Roman" panose="02020603050405020304" pitchFamily="18" charset="0"/>
                <a:cs typeface="Times New Roman" panose="02020603050405020304" pitchFamily="18" charset="0"/>
              </a:rPr>
              <a:t>When this equation is cast into terms of path length (L), fluid velocity (v), and sound velocity (c), the equation simplifies to Q = 2kv/L , proving that the transit-time flow meter is linear just like the Doppler </a:t>
            </a:r>
            <a:r>
              <a:rPr lang="en-US" sz="2400" dirty="0" err="1">
                <a:latin typeface="Times New Roman" panose="02020603050405020304" pitchFamily="18" charset="0"/>
                <a:cs typeface="Times New Roman" panose="02020603050405020304" pitchFamily="18" charset="0"/>
              </a:rPr>
              <a:t>flowmeter</a:t>
            </a:r>
            <a:r>
              <a:rPr lang="en-US" sz="2400" dirty="0">
                <a:latin typeface="Times New Roman" panose="02020603050405020304" pitchFamily="18" charset="0"/>
                <a:cs typeface="Times New Roman" panose="02020603050405020304" pitchFamily="18" charset="0"/>
              </a:rPr>
              <a:t>, with the advantage of being immune to changes in the fluid’s speed of sound.</a:t>
            </a:r>
          </a:p>
          <a:p>
            <a:pPr algn="just"/>
            <a:r>
              <a:rPr lang="en-US" sz="2400" dirty="0">
                <a:latin typeface="Times New Roman" panose="02020603050405020304" pitchFamily="18" charset="0"/>
                <a:cs typeface="Times New Roman" panose="02020603050405020304" pitchFamily="18" charset="0"/>
              </a:rPr>
              <a:t>Changes in bulk modulus resulting from changes in fluid composition, or changes in density resulting from compositional, temperature, or pressure variations therefore have little effect on a transit-time flow meter’s accuracy.</a:t>
            </a:r>
          </a:p>
          <a:p>
            <a:pPr algn="just"/>
            <a:r>
              <a:rPr lang="en-US" sz="2400" dirty="0">
                <a:latin typeface="Times New Roman" panose="02020603050405020304" pitchFamily="18" charset="0"/>
                <a:cs typeface="Times New Roman" panose="02020603050405020304" pitchFamily="18" charset="0"/>
              </a:rPr>
              <a:t>Not only are transit-time ultrasonic flow meters immune to changes in the speed of sound, but they are also able to measure that sonic velocity independent of the flow rate.</a:t>
            </a:r>
          </a:p>
        </p:txBody>
      </p:sp>
    </p:spTree>
    <p:extLst>
      <p:ext uri="{BB962C8B-B14F-4D97-AF65-F5344CB8AC3E}">
        <p14:creationId xmlns:p14="http://schemas.microsoft.com/office/powerpoint/2010/main" val="34981187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834887"/>
            <a:ext cx="10515600" cy="5342076"/>
          </a:xfrm>
        </p:spPr>
        <p:txBody>
          <a:bodyPr>
            <a:normAutofit/>
          </a:bodyPr>
          <a:lstStyle/>
          <a:p>
            <a:pPr algn="just"/>
            <a:r>
              <a:rPr lang="en-US" dirty="0">
                <a:latin typeface="Times New Roman" panose="02020603050405020304" pitchFamily="18" charset="0"/>
                <a:cs typeface="Times New Roman" panose="02020603050405020304" pitchFamily="18" charset="0"/>
              </a:rPr>
              <a:t>A requirement for reliable operation of a transit-time ultrasonic flow meter is that the process fluid be free from gas bubbles or solid particles which might scatter or obstruct the sound waves.</a:t>
            </a:r>
          </a:p>
          <a:p>
            <a:pPr algn="just"/>
            <a:r>
              <a:rPr lang="en-US" dirty="0">
                <a:latin typeface="Times New Roman" panose="02020603050405020304" pitchFamily="18" charset="0"/>
                <a:cs typeface="Times New Roman" panose="02020603050405020304" pitchFamily="18" charset="0"/>
              </a:rPr>
              <a:t>Note that this is precisely the opposite requirement of Doppler ultrasonic flow meters, which require bubbles or particles to reflect sound waves.</a:t>
            </a:r>
          </a:p>
          <a:p>
            <a:pPr algn="just"/>
            <a:r>
              <a:rPr lang="en-US" dirty="0">
                <a:latin typeface="Times New Roman" panose="02020603050405020304" pitchFamily="18" charset="0"/>
                <a:cs typeface="Times New Roman" panose="02020603050405020304" pitchFamily="18" charset="0"/>
              </a:rPr>
              <a:t>These opposing requirements neatly distinguish applications suitable for transit-time flow meters from applications suitable for Doppler flow meters, and also raise the possibility of using transit-time ultrasonic flow meters on gas flow streams as well as on liquid flow streams.</a:t>
            </a:r>
          </a:p>
        </p:txBody>
      </p:sp>
    </p:spTree>
    <p:extLst>
      <p:ext uri="{BB962C8B-B14F-4D97-AF65-F5344CB8AC3E}">
        <p14:creationId xmlns:p14="http://schemas.microsoft.com/office/powerpoint/2010/main" val="13866608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287" y="365125"/>
            <a:ext cx="11688417" cy="1325563"/>
          </a:xfrm>
        </p:spPr>
        <p:txBody>
          <a:bodyPr/>
          <a:lstStyle/>
          <a:p>
            <a:pPr algn="ctr"/>
            <a:r>
              <a:rPr lang="en-US" dirty="0">
                <a:latin typeface="Algerian" panose="04020705040A02060702" pitchFamily="82" charset="0"/>
              </a:rPr>
              <a:t>Pros and Cons of </a:t>
            </a:r>
            <a:br>
              <a:rPr lang="en-US" dirty="0">
                <a:latin typeface="Algerian" panose="04020705040A02060702" pitchFamily="82" charset="0"/>
              </a:rPr>
            </a:br>
            <a:r>
              <a:rPr lang="en-US" dirty="0">
                <a:latin typeface="Algerian" panose="04020705040A02060702" pitchFamily="82" charset="0"/>
              </a:rPr>
              <a:t>ultrasonic flow meter</a:t>
            </a:r>
            <a:endParaRPr lang="en-IN" dirty="0">
              <a:latin typeface="Algerian" panose="04020705040A02060702" pitchFamily="82" charset="0"/>
            </a:endParaRPr>
          </a:p>
        </p:txBody>
      </p:sp>
      <p:pic>
        <p:nvPicPr>
          <p:cNvPr id="4" name="Content Placeholder 3"/>
          <p:cNvPicPr>
            <a:picLocks noGrp="1" noChangeAspect="1"/>
          </p:cNvPicPr>
          <p:nvPr>
            <p:ph idx="1"/>
          </p:nvPr>
        </p:nvPicPr>
        <p:blipFill>
          <a:blip r:embed="rId2"/>
          <a:stretch>
            <a:fillRect/>
          </a:stretch>
        </p:blipFill>
        <p:spPr>
          <a:xfrm>
            <a:off x="662608" y="1921566"/>
            <a:ext cx="10641495" cy="4564196"/>
          </a:xfrm>
          <a:prstGeom prst="rect">
            <a:avLst/>
          </a:prstGeom>
        </p:spPr>
      </p:pic>
    </p:spTree>
    <p:extLst>
      <p:ext uri="{BB962C8B-B14F-4D97-AF65-F5344CB8AC3E}">
        <p14:creationId xmlns:p14="http://schemas.microsoft.com/office/powerpoint/2010/main" val="14629125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algn="ctr"/>
            <a:r>
              <a:rPr lang="en-US" dirty="0">
                <a:latin typeface="Algerian" panose="04020705040A02060702" pitchFamily="82" charset="0"/>
              </a:rPr>
              <a:t>What is an Anemometer?</a:t>
            </a:r>
          </a:p>
        </p:txBody>
      </p:sp>
      <p:sp>
        <p:nvSpPr>
          <p:cNvPr id="77827" name="Rectangle 3"/>
          <p:cNvSpPr>
            <a:spLocks noGrp="1" noChangeArrowheads="1"/>
          </p:cNvSpPr>
          <p:nvPr>
            <p:ph type="body" idx="1"/>
          </p:nvPr>
        </p:nvSpPr>
        <p:spPr/>
        <p:txBody>
          <a:bodyPr/>
          <a:lstStyle/>
          <a:p>
            <a:pPr algn="just"/>
            <a:r>
              <a:rPr lang="en-US" sz="4000" dirty="0">
                <a:latin typeface="Times New Roman" panose="02020603050405020304" pitchFamily="18" charset="0"/>
                <a:cs typeface="Times New Roman" panose="02020603050405020304" pitchFamily="18" charset="0"/>
              </a:rPr>
              <a:t>Anemometer – measures gas speed </a:t>
            </a:r>
          </a:p>
          <a:p>
            <a:pPr algn="just"/>
            <a:r>
              <a:rPr lang="en-US" sz="4000" dirty="0">
                <a:latin typeface="Times New Roman" panose="02020603050405020304" pitchFamily="18" charset="0"/>
                <a:cs typeface="Times New Roman" panose="02020603050405020304" pitchFamily="18" charset="0"/>
              </a:rPr>
              <a:t>Types</a:t>
            </a:r>
          </a:p>
          <a:p>
            <a:pPr lvl="1" algn="just"/>
            <a:r>
              <a:rPr lang="en-US" sz="3600" dirty="0">
                <a:latin typeface="Times New Roman" panose="02020603050405020304" pitchFamily="18" charset="0"/>
                <a:cs typeface="Times New Roman" panose="02020603050405020304" pitchFamily="18" charset="0"/>
              </a:rPr>
              <a:t>rotating cup</a:t>
            </a:r>
          </a:p>
          <a:p>
            <a:pPr lvl="1" algn="just"/>
            <a:r>
              <a:rPr lang="en-US" sz="3600" dirty="0">
                <a:latin typeface="Times New Roman" panose="02020603050405020304" pitchFamily="18" charset="0"/>
                <a:cs typeface="Times New Roman" panose="02020603050405020304" pitchFamily="18" charset="0"/>
              </a:rPr>
              <a:t>pitot static tube</a:t>
            </a:r>
          </a:p>
          <a:p>
            <a:pPr lvl="1" algn="just"/>
            <a:r>
              <a:rPr lang="en-US" sz="3600" dirty="0">
                <a:latin typeface="Times New Roman" panose="02020603050405020304" pitchFamily="18" charset="0"/>
                <a:cs typeface="Times New Roman" panose="02020603050405020304" pitchFamily="18" charset="0"/>
              </a:rPr>
              <a:t>thermal (hot wire)</a:t>
            </a:r>
          </a:p>
          <a:p>
            <a:pPr lvl="2" algn="just"/>
            <a:r>
              <a:rPr lang="en-US" sz="3200" dirty="0">
                <a:latin typeface="Times New Roman" panose="02020603050405020304" pitchFamily="18" charset="0"/>
                <a:cs typeface="Times New Roman" panose="02020603050405020304" pitchFamily="18" charset="0"/>
              </a:rPr>
              <a:t>also performs temperature measurement</a:t>
            </a:r>
          </a:p>
          <a:p>
            <a:pPr lvl="1" algn="just"/>
            <a:endParaRPr lang="en-US" sz="3600" dirty="0">
              <a:latin typeface="Times New Roman" panose="02020603050405020304" pitchFamily="18" charset="0"/>
              <a:cs typeface="Times New Roman" panose="02020603050405020304" pitchFamily="18" charset="0"/>
            </a:endParaRPr>
          </a:p>
          <a:p>
            <a:pPr>
              <a:buFont typeface="Wingdings" panose="05000000000000000000" pitchFamily="2" charset="2"/>
              <a:buNone/>
            </a:pPr>
            <a:endParaRPr lang="en-US" dirty="0"/>
          </a:p>
        </p:txBody>
      </p:sp>
    </p:spTree>
    <p:extLst>
      <p:ext uri="{BB962C8B-B14F-4D97-AF65-F5344CB8AC3E}">
        <p14:creationId xmlns:p14="http://schemas.microsoft.com/office/powerpoint/2010/main" val="26422176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algn="ctr"/>
            <a:r>
              <a:rPr lang="en-US" dirty="0">
                <a:latin typeface="Algerian" panose="04020705040A02060702" pitchFamily="82" charset="0"/>
              </a:rPr>
              <a:t>Theory of Operation</a:t>
            </a:r>
          </a:p>
        </p:txBody>
      </p:sp>
      <p:sp>
        <p:nvSpPr>
          <p:cNvPr id="78851" name="Rectangle 3"/>
          <p:cNvSpPr>
            <a:spLocks noGrp="1" noChangeArrowheads="1"/>
          </p:cNvSpPr>
          <p:nvPr>
            <p:ph type="body" idx="1"/>
          </p:nvPr>
        </p:nvSpPr>
        <p:spPr/>
        <p:txBody>
          <a:bodyPr/>
          <a:lstStyle/>
          <a:p>
            <a:pPr algn="just"/>
            <a:r>
              <a:rPr lang="en-US" dirty="0">
                <a:latin typeface="Times New Roman" panose="02020603050405020304" pitchFamily="18" charset="0"/>
                <a:cs typeface="Times New Roman" panose="02020603050405020304" pitchFamily="18" charset="0"/>
              </a:rPr>
              <a:t>Energy Balance</a:t>
            </a:r>
          </a:p>
          <a:p>
            <a:pPr algn="just"/>
            <a:r>
              <a:rPr lang="en-US" dirty="0">
                <a:latin typeface="Times New Roman" panose="02020603050405020304" pitchFamily="18" charset="0"/>
                <a:cs typeface="Times New Roman" panose="02020603050405020304" pitchFamily="18" charset="0"/>
              </a:rPr>
              <a:t>Constant temperature or constant current operation</a:t>
            </a:r>
          </a:p>
          <a:p>
            <a:pPr algn="just"/>
            <a:r>
              <a:rPr lang="en-US" dirty="0">
                <a:latin typeface="Times New Roman" panose="02020603050405020304" pitchFamily="18" charset="0"/>
                <a:cs typeface="Times New Roman" panose="02020603050405020304" pitchFamily="18" charset="0"/>
              </a:rPr>
              <a:t>Measure change in current or change in temperature</a:t>
            </a:r>
          </a:p>
          <a:p>
            <a:pPr algn="just"/>
            <a:r>
              <a:rPr lang="en-US" dirty="0">
                <a:latin typeface="Times New Roman" panose="02020603050405020304" pitchFamily="18" charset="0"/>
                <a:cs typeface="Times New Roman" panose="02020603050405020304" pitchFamily="18" charset="0"/>
              </a:rPr>
              <a:t>Correlate I or T</a:t>
            </a:r>
            <a:r>
              <a:rPr lang="en-US" baseline="-25000" dirty="0">
                <a:latin typeface="Times New Roman" panose="02020603050405020304" pitchFamily="18" charset="0"/>
                <a:cs typeface="Times New Roman" panose="02020603050405020304" pitchFamily="18" charset="0"/>
              </a:rPr>
              <a:t>wire</a:t>
            </a:r>
            <a:r>
              <a:rPr lang="en-US" dirty="0">
                <a:latin typeface="Times New Roman" panose="02020603050405020304" pitchFamily="18" charset="0"/>
                <a:cs typeface="Times New Roman" panose="02020603050405020304" pitchFamily="18" charset="0"/>
              </a:rPr>
              <a:t> to gas velocity based on convective H.T. and fluid dynamics</a:t>
            </a:r>
          </a:p>
        </p:txBody>
      </p:sp>
    </p:spTree>
    <p:extLst>
      <p:ext uri="{BB962C8B-B14F-4D97-AF65-F5344CB8AC3E}">
        <p14:creationId xmlns:p14="http://schemas.microsoft.com/office/powerpoint/2010/main" val="5123803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543339" y="277813"/>
            <a:ext cx="11039061" cy="1143000"/>
          </a:xfrm>
        </p:spPr>
        <p:txBody>
          <a:bodyPr/>
          <a:lstStyle/>
          <a:p>
            <a:pPr algn="ctr"/>
            <a:r>
              <a:rPr lang="en-US" dirty="0">
                <a:latin typeface="Algerian" panose="04020705040A02060702" pitchFamily="82" charset="0"/>
              </a:rPr>
              <a:t>Probe</a:t>
            </a:r>
          </a:p>
        </p:txBody>
      </p:sp>
      <p:sp>
        <p:nvSpPr>
          <p:cNvPr id="79875" name="Rectangle 3"/>
          <p:cNvSpPr>
            <a:spLocks noGrp="1" noChangeArrowheads="1"/>
          </p:cNvSpPr>
          <p:nvPr>
            <p:ph type="body" sz="half" idx="1"/>
          </p:nvPr>
        </p:nvSpPr>
        <p:spPr>
          <a:xfrm>
            <a:off x="649357" y="1600201"/>
            <a:ext cx="5883965" cy="4530725"/>
          </a:xfrm>
        </p:spPr>
        <p:txBody>
          <a:bodyPr>
            <a:normAutofit fontScale="92500" lnSpcReduction="10000"/>
          </a:bodyPr>
          <a:lstStyle/>
          <a:p>
            <a:pPr algn="just"/>
            <a:r>
              <a:rPr lang="en-US" sz="3200" dirty="0">
                <a:latin typeface="Times New Roman" panose="02020603050405020304" pitchFamily="18" charset="0"/>
                <a:cs typeface="Times New Roman" panose="02020603050405020304" pitchFamily="18" charset="0"/>
              </a:rPr>
              <a:t>Tungsten or Platinum filament</a:t>
            </a:r>
          </a:p>
          <a:p>
            <a:pPr lvl="1" algn="just"/>
            <a:r>
              <a:rPr lang="en-US" sz="3200" dirty="0">
                <a:latin typeface="Times New Roman" panose="02020603050405020304" pitchFamily="18" charset="0"/>
                <a:cs typeface="Times New Roman" panose="02020603050405020304" pitchFamily="18" charset="0"/>
              </a:rPr>
              <a:t>~1 mm long</a:t>
            </a:r>
          </a:p>
          <a:p>
            <a:pPr lvl="1" algn="just"/>
            <a:r>
              <a:rPr lang="en-US" sz="3200" dirty="0">
                <a:latin typeface="Times New Roman" panose="02020603050405020304" pitchFamily="18" charset="0"/>
                <a:cs typeface="Times New Roman" panose="02020603050405020304" pitchFamily="18" charset="0"/>
              </a:rPr>
              <a:t>4-10 mm diameter</a:t>
            </a:r>
          </a:p>
          <a:p>
            <a:pPr algn="just"/>
            <a:r>
              <a:rPr lang="en-US" sz="3200" dirty="0">
                <a:latin typeface="Times New Roman" panose="02020603050405020304" pitchFamily="18" charset="0"/>
                <a:cs typeface="Times New Roman" panose="02020603050405020304" pitchFamily="18" charset="0"/>
              </a:rPr>
              <a:t>Benefits</a:t>
            </a:r>
          </a:p>
          <a:p>
            <a:pPr lvl="1" algn="just"/>
            <a:r>
              <a:rPr lang="en-US" sz="3200" dirty="0">
                <a:latin typeface="Times New Roman" panose="02020603050405020304" pitchFamily="18" charset="0"/>
                <a:cs typeface="Times New Roman" panose="02020603050405020304" pitchFamily="18" charset="0"/>
              </a:rPr>
              <a:t>Good spatial resolution</a:t>
            </a:r>
          </a:p>
          <a:p>
            <a:pPr lvl="1" algn="just"/>
            <a:r>
              <a:rPr lang="en-US" sz="3200" dirty="0">
                <a:latin typeface="Times New Roman" panose="02020603050405020304" pitchFamily="18" charset="0"/>
                <a:cs typeface="Times New Roman" panose="02020603050405020304" pitchFamily="18" charset="0"/>
              </a:rPr>
              <a:t>Flat frequency response</a:t>
            </a:r>
          </a:p>
          <a:p>
            <a:pPr algn="just"/>
            <a:r>
              <a:rPr lang="en-US" sz="3200" dirty="0">
                <a:latin typeface="Times New Roman" panose="02020603050405020304" pitchFamily="18" charset="0"/>
                <a:cs typeface="Times New Roman" panose="02020603050405020304" pitchFamily="18" charset="0"/>
              </a:rPr>
              <a:t>Limitations</a:t>
            </a:r>
          </a:p>
          <a:p>
            <a:pPr lvl="1" algn="just"/>
            <a:r>
              <a:rPr lang="en-US" sz="3200" dirty="0">
                <a:latin typeface="Times New Roman" panose="02020603050405020304" pitchFamily="18" charset="0"/>
                <a:cs typeface="Times New Roman" panose="02020603050405020304" pitchFamily="18" charset="0"/>
              </a:rPr>
              <a:t>Fragile</a:t>
            </a:r>
          </a:p>
          <a:p>
            <a:pPr lvl="1" algn="just"/>
            <a:r>
              <a:rPr lang="en-US" sz="3200" dirty="0">
                <a:latin typeface="Times New Roman" panose="02020603050405020304" pitchFamily="18" charset="0"/>
                <a:cs typeface="Times New Roman" panose="02020603050405020304" pitchFamily="18" charset="0"/>
              </a:rPr>
              <a:t>Requires clean flow</a:t>
            </a:r>
          </a:p>
          <a:p>
            <a:pPr lvl="1" algn="just"/>
            <a:r>
              <a:rPr lang="en-US" sz="3200" dirty="0">
                <a:latin typeface="Times New Roman" panose="02020603050405020304" pitchFamily="18" charset="0"/>
                <a:cs typeface="Times New Roman" panose="02020603050405020304" pitchFamily="18" charset="0"/>
              </a:rPr>
              <a:t>Cost (start at $300-400)</a:t>
            </a:r>
          </a:p>
          <a:p>
            <a:pPr lvl="1" algn="just"/>
            <a:endParaRPr lang="en-US" sz="3200" dirty="0">
              <a:latin typeface="Times New Roman" panose="02020603050405020304" pitchFamily="18" charset="0"/>
              <a:cs typeface="Times New Roman" panose="02020603050405020304" pitchFamily="18" charset="0"/>
            </a:endParaRPr>
          </a:p>
          <a:p>
            <a:endParaRPr lang="en-US" sz="2000" dirty="0"/>
          </a:p>
        </p:txBody>
      </p:sp>
      <p:pic>
        <p:nvPicPr>
          <p:cNvPr id="79876" name="Picture 4" descr="hot_wire"/>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858001" y="1676401"/>
            <a:ext cx="4393095" cy="4430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2893794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algn="ctr"/>
            <a:r>
              <a:rPr lang="en-US" dirty="0">
                <a:latin typeface="Algerian" panose="04020705040A02060702" pitchFamily="82" charset="0"/>
              </a:rPr>
              <a:t>Interfacing</a:t>
            </a:r>
          </a:p>
        </p:txBody>
      </p:sp>
      <p:sp>
        <p:nvSpPr>
          <p:cNvPr id="80899" name="Rectangle 3"/>
          <p:cNvSpPr>
            <a:spLocks noGrp="1" noChangeArrowheads="1"/>
          </p:cNvSpPr>
          <p:nvPr>
            <p:ph type="body" idx="1"/>
          </p:nvPr>
        </p:nvSpPr>
        <p:spPr>
          <a:xfrm>
            <a:off x="838200" y="1825625"/>
            <a:ext cx="10515600" cy="4773958"/>
          </a:xfrm>
        </p:spPr>
        <p:txBody>
          <a:bodyPr>
            <a:normAutofit lnSpcReduction="10000"/>
          </a:bodyPr>
          <a:lstStyle/>
          <a:p>
            <a:pPr algn="just"/>
            <a:r>
              <a:rPr lang="en-US" sz="3200" dirty="0">
                <a:latin typeface="Times New Roman" panose="02020603050405020304" pitchFamily="18" charset="0"/>
                <a:cs typeface="Times New Roman" panose="02020603050405020304" pitchFamily="18" charset="0"/>
              </a:rPr>
              <a:t>Wide variety of options</a:t>
            </a:r>
          </a:p>
          <a:p>
            <a:pPr lvl="1" algn="just"/>
            <a:r>
              <a:rPr lang="en-US" sz="2800" dirty="0">
                <a:latin typeface="Times New Roman" panose="02020603050405020304" pitchFamily="18" charset="0"/>
                <a:cs typeface="Times New Roman" panose="02020603050405020304" pitchFamily="18" charset="0"/>
              </a:rPr>
              <a:t>Devices typically come with some sort of m-controller</a:t>
            </a:r>
          </a:p>
          <a:p>
            <a:pPr lvl="1" algn="just"/>
            <a:r>
              <a:rPr lang="en-US" sz="2800" dirty="0">
                <a:latin typeface="Times New Roman" panose="02020603050405020304" pitchFamily="18" charset="0"/>
                <a:cs typeface="Times New Roman" panose="02020603050405020304" pitchFamily="18" charset="0"/>
              </a:rPr>
              <a:t>Depends on application </a:t>
            </a:r>
          </a:p>
          <a:p>
            <a:pPr lvl="1" algn="just"/>
            <a:r>
              <a:rPr lang="en-US" sz="2800" dirty="0">
                <a:latin typeface="Times New Roman" panose="02020603050405020304" pitchFamily="18" charset="0"/>
                <a:cs typeface="Times New Roman" panose="02020603050405020304" pitchFamily="18" charset="0"/>
              </a:rPr>
              <a:t>Handheld vs. in-situ</a:t>
            </a:r>
          </a:p>
          <a:p>
            <a:pPr algn="just"/>
            <a:r>
              <a:rPr lang="en-US" sz="3200" dirty="0">
                <a:latin typeface="Times New Roman" panose="02020603050405020304" pitchFamily="18" charset="0"/>
                <a:cs typeface="Times New Roman" panose="02020603050405020304" pitchFamily="18" charset="0"/>
              </a:rPr>
              <a:t> Most common</a:t>
            </a:r>
          </a:p>
          <a:p>
            <a:pPr lvl="1" algn="just"/>
            <a:r>
              <a:rPr lang="en-US" sz="2800" dirty="0">
                <a:latin typeface="Times New Roman" panose="02020603050405020304" pitchFamily="18" charset="0"/>
                <a:cs typeface="Times New Roman" panose="02020603050405020304" pitchFamily="18" charset="0"/>
              </a:rPr>
              <a:t>Serial RS232 – for sampled data collection and control</a:t>
            </a:r>
          </a:p>
          <a:p>
            <a:pPr algn="just"/>
            <a:r>
              <a:rPr lang="en-US" sz="3200" dirty="0">
                <a:latin typeface="Times New Roman" panose="02020603050405020304" pitchFamily="18" charset="0"/>
                <a:cs typeface="Times New Roman" panose="02020603050405020304" pitchFamily="18" charset="0"/>
              </a:rPr>
              <a:t> Larger selection for industrial sensors</a:t>
            </a:r>
          </a:p>
          <a:p>
            <a:pPr lvl="1" algn="just"/>
            <a:r>
              <a:rPr lang="en-US" sz="2800" dirty="0">
                <a:latin typeface="Times New Roman" panose="02020603050405020304" pitchFamily="18" charset="0"/>
                <a:cs typeface="Times New Roman" panose="02020603050405020304" pitchFamily="18" charset="0"/>
              </a:rPr>
              <a:t>Serial RS232, RS485</a:t>
            </a:r>
          </a:p>
          <a:p>
            <a:pPr lvl="1" algn="just"/>
            <a:r>
              <a:rPr lang="en-US" sz="2800" dirty="0">
                <a:latin typeface="Times New Roman" panose="02020603050405020304" pitchFamily="18" charset="0"/>
                <a:cs typeface="Times New Roman" panose="02020603050405020304" pitchFamily="18" charset="0"/>
              </a:rPr>
              <a:t>Analog 4-20 mA, 0-10V</a:t>
            </a:r>
          </a:p>
          <a:p>
            <a:pPr lvl="1" algn="just"/>
            <a:r>
              <a:rPr lang="en-US" sz="2800" dirty="0">
                <a:latin typeface="Times New Roman" panose="02020603050405020304" pitchFamily="18" charset="0"/>
                <a:cs typeface="Times New Roman" panose="02020603050405020304" pitchFamily="18" charset="0"/>
              </a:rPr>
              <a:t>Profibus, Modbus, etc.</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5047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76E9CB-F66F-4A1C-BA83-C1454B570FA6}"/>
              </a:ext>
            </a:extLst>
          </p:cNvPr>
          <p:cNvPicPr>
            <a:picLocks noChangeAspect="1"/>
          </p:cNvPicPr>
          <p:nvPr/>
        </p:nvPicPr>
        <p:blipFill>
          <a:blip r:embed="rId2"/>
          <a:stretch>
            <a:fillRect/>
          </a:stretch>
        </p:blipFill>
        <p:spPr>
          <a:xfrm>
            <a:off x="728870" y="1685924"/>
            <a:ext cx="10349947" cy="4224545"/>
          </a:xfrm>
          <a:prstGeom prst="rect">
            <a:avLst/>
          </a:prstGeom>
        </p:spPr>
      </p:pic>
    </p:spTree>
    <p:extLst>
      <p:ext uri="{BB962C8B-B14F-4D97-AF65-F5344CB8AC3E}">
        <p14:creationId xmlns:p14="http://schemas.microsoft.com/office/powerpoint/2010/main" val="29803884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622852" y="277813"/>
            <a:ext cx="10959548" cy="1143000"/>
          </a:xfrm>
        </p:spPr>
        <p:txBody>
          <a:bodyPr/>
          <a:lstStyle/>
          <a:p>
            <a:pPr algn="ctr"/>
            <a:r>
              <a:rPr lang="en-US" dirty="0">
                <a:latin typeface="Algerian" panose="04020705040A02060702" pitchFamily="82" charset="0"/>
              </a:rPr>
              <a:t>Typical Specifications</a:t>
            </a:r>
          </a:p>
        </p:txBody>
      </p:sp>
      <p:graphicFrame>
        <p:nvGraphicFramePr>
          <p:cNvPr id="82015" name="Group 95"/>
          <p:cNvGraphicFramePr>
            <a:graphicFrameLocks noGrp="1"/>
          </p:cNvGraphicFramePr>
          <p:nvPr>
            <p:ph idx="1"/>
            <p:extLst>
              <p:ext uri="{D42A27DB-BD31-4B8C-83A1-F6EECF244321}">
                <p14:modId xmlns:p14="http://schemas.microsoft.com/office/powerpoint/2010/main" val="140036437"/>
              </p:ext>
            </p:extLst>
          </p:nvPr>
        </p:nvGraphicFramePr>
        <p:xfrm>
          <a:off x="1033670" y="1600200"/>
          <a:ext cx="10217426" cy="4283767"/>
        </p:xfrm>
        <a:graphic>
          <a:graphicData uri="http://schemas.openxmlformats.org/drawingml/2006/table">
            <a:tbl>
              <a:tblPr/>
              <a:tblGrid>
                <a:gridCol w="2504271">
                  <a:extLst>
                    <a:ext uri="{9D8B030D-6E8A-4147-A177-3AD203B41FA5}">
                      <a16:colId xmlns:a16="http://schemas.microsoft.com/office/drawing/2014/main" val="20000"/>
                    </a:ext>
                  </a:extLst>
                </a:gridCol>
                <a:gridCol w="3706321">
                  <a:extLst>
                    <a:ext uri="{9D8B030D-6E8A-4147-A177-3AD203B41FA5}">
                      <a16:colId xmlns:a16="http://schemas.microsoft.com/office/drawing/2014/main" val="20001"/>
                    </a:ext>
                  </a:extLst>
                </a:gridCol>
                <a:gridCol w="4006834">
                  <a:extLst>
                    <a:ext uri="{9D8B030D-6E8A-4147-A177-3AD203B41FA5}">
                      <a16:colId xmlns:a16="http://schemas.microsoft.com/office/drawing/2014/main" val="20002"/>
                    </a:ext>
                  </a:extLst>
                </a:gridCol>
              </a:tblGrid>
              <a:tr h="478991">
                <a:tc>
                  <a:txBody>
                    <a:bodyPr/>
                    <a:lstStyle>
                      <a:lvl1pPr marL="342900" indent="-342900">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endParaRPr kumimoji="0" 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Handheld/Economy</a:t>
                      </a:r>
                      <a:endParaRPr kumimoji="0" 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Industrial Grade</a:t>
                      </a:r>
                      <a:endParaRPr kumimoji="0" 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94157">
                <a:tc>
                  <a:txBody>
                    <a:bodyPr/>
                    <a:lstStyle>
                      <a:lvl1pPr marL="342900" indent="-342900">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Measurable velocities</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0.2-20 m/s</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0.2-90 m/s</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48910">
                <a:tc>
                  <a:txBody>
                    <a:bodyPr/>
                    <a:lstStyle>
                      <a:lvl1pPr marL="342900" indent="-342900">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Operating temp ranges</a:t>
                      </a:r>
                      <a:endParaRPr kumimoji="0" lang="en-US" sz="20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0-50</a:t>
                      </a:r>
                      <a:r>
                        <a:rPr kumimoji="0" lang="en-US" sz="2000" b="0" i="0" u="none" strike="noStrike" cap="none" normalizeH="0" baseline="0">
                          <a:ln>
                            <a:noFill/>
                          </a:ln>
                          <a:solidFill>
                            <a:schemeClr val="tx1"/>
                          </a:solidFill>
                          <a:effectLst/>
                          <a:latin typeface="Symbol" panose="05050102010706020507" pitchFamily="18" charset="2"/>
                          <a:cs typeface="Times New Roman" panose="02020603050405020304" pitchFamily="18" charset="0"/>
                        </a:rPr>
                        <a:t> °</a:t>
                      </a:r>
                      <a:r>
                        <a:rPr kumimoji="0" 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C</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-40-200</a:t>
                      </a:r>
                      <a:r>
                        <a:rPr kumimoji="0" lang="en-US" sz="2000" b="0" i="0" u="none" strike="noStrike" cap="none" normalizeH="0" baseline="0">
                          <a:ln>
                            <a:noFill/>
                          </a:ln>
                          <a:solidFill>
                            <a:schemeClr val="tx1"/>
                          </a:solidFill>
                          <a:effectLst/>
                          <a:latin typeface="Symbol" panose="05050102010706020507" pitchFamily="18" charset="2"/>
                          <a:cs typeface="Times New Roman" panose="02020603050405020304" pitchFamily="18" charset="0"/>
                        </a:rPr>
                        <a:t> °</a:t>
                      </a:r>
                      <a:r>
                        <a:rPr kumimoji="0" 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C</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94157">
                <a:tc>
                  <a:txBody>
                    <a:bodyPr/>
                    <a:lstStyle>
                      <a:lvl1pPr marL="342900" indent="-342900">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Velocity Accuracy</a:t>
                      </a:r>
                      <a:endParaRPr kumimoji="0" lang="en-US" sz="20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3% reading</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 reading</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78991">
                <a:tc>
                  <a:txBody>
                    <a:bodyPr/>
                    <a:lstStyle>
                      <a:lvl1pPr marL="342900" indent="-342900">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Time constant</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200 ms</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100 ms</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988561">
                <a:tc>
                  <a:txBody>
                    <a:bodyPr/>
                    <a:lstStyle>
                      <a:lvl1pPr marL="342900" indent="-342900">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Interfacing options</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Handheld reader, RS232</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RS232, RS485, voltage, </a:t>
                      </a:r>
                    </a:p>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4-20 mA, Modbus, Profibus, etc.</a:t>
                      </a:r>
                      <a:endParaRPr kumimoji="0" lang="en-US" sz="20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249982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000" name="Picture 8"/>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046922" y="606287"/>
            <a:ext cx="3051175" cy="5867400"/>
          </a:xfrm>
          <a:noFill/>
          <a:ln/>
        </p:spPr>
      </p:pic>
      <p:pic>
        <p:nvPicPr>
          <p:cNvPr id="85002" name="Picture 10"/>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505739" y="980661"/>
            <a:ext cx="6930887" cy="5443539"/>
          </a:xfrm>
          <a:noFill/>
          <a:ln/>
        </p:spPr>
      </p:pic>
    </p:spTree>
    <p:extLst>
      <p:ext uri="{BB962C8B-B14F-4D97-AF65-F5344CB8AC3E}">
        <p14:creationId xmlns:p14="http://schemas.microsoft.com/office/powerpoint/2010/main" val="21789293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Algerian" panose="04020705040A02060702" pitchFamily="82" charset="0"/>
              </a:rPr>
              <a:t>Hot wire Anemometer</a:t>
            </a:r>
            <a:endParaRPr lang="en-IN" dirty="0">
              <a:latin typeface="Algerian" panose="04020705040A02060702" pitchFamily="82" charset="0"/>
            </a:endParaRPr>
          </a:p>
        </p:txBody>
      </p:sp>
      <p:sp>
        <p:nvSpPr>
          <p:cNvPr id="3" name="Content Placeholder 2"/>
          <p:cNvSpPr>
            <a:spLocks noGrp="1"/>
          </p:cNvSpPr>
          <p:nvPr>
            <p:ph idx="1"/>
          </p:nvPr>
        </p:nvSpPr>
        <p:spPr/>
        <p:txBody>
          <a:bodyPr>
            <a:normAutofit lnSpcReduction="10000"/>
          </a:bodyPr>
          <a:lstStyle/>
          <a:p>
            <a:pPr algn="just">
              <a:lnSpc>
                <a:spcPct val="80000"/>
              </a:lnSpc>
            </a:pPr>
            <a:r>
              <a:rPr lang="en-US" dirty="0">
                <a:latin typeface="Times New Roman" panose="02020603050405020304" pitchFamily="18" charset="0"/>
                <a:cs typeface="Times New Roman" panose="02020603050405020304" pitchFamily="18" charset="0"/>
              </a:rPr>
              <a:t>A thermal anemometer measures the velocity at a point in a flowing fluid — a liquid or a gas. </a:t>
            </a:r>
          </a:p>
          <a:p>
            <a:pPr algn="just">
              <a:lnSpc>
                <a:spcPct val="80000"/>
              </a:lnSpc>
            </a:pPr>
            <a:r>
              <a:rPr lang="en-US" dirty="0">
                <a:latin typeface="Times New Roman" panose="02020603050405020304" pitchFamily="18" charset="0"/>
                <a:cs typeface="Times New Roman" panose="02020603050405020304" pitchFamily="18" charset="0"/>
              </a:rPr>
              <a:t>A typical industrial thermal anemometer used to monitor velocity in gas flows  has two sensors —</a:t>
            </a:r>
          </a:p>
          <a:p>
            <a:pPr algn="just">
              <a:lnSpc>
                <a:spcPct val="80000"/>
              </a:lnSpc>
            </a:pPr>
            <a:r>
              <a:rPr lang="en-US" dirty="0">
                <a:latin typeface="Times New Roman" panose="02020603050405020304" pitchFamily="18" charset="0"/>
                <a:cs typeface="Times New Roman" panose="02020603050405020304" pitchFamily="18" charset="0"/>
              </a:rPr>
              <a:t>a velocity sensor and a temperature sensor — </a:t>
            </a:r>
          </a:p>
          <a:p>
            <a:pPr algn="just">
              <a:lnSpc>
                <a:spcPct val="80000"/>
              </a:lnSpc>
            </a:pPr>
            <a:r>
              <a:rPr lang="en-US" dirty="0">
                <a:latin typeface="Times New Roman" panose="02020603050405020304" pitchFamily="18" charset="0"/>
                <a:cs typeface="Times New Roman" panose="02020603050405020304" pitchFamily="18" charset="0"/>
              </a:rPr>
              <a:t>that automatically correct for changes in gas temperature.</a:t>
            </a:r>
          </a:p>
          <a:p>
            <a:pPr algn="just">
              <a:lnSpc>
                <a:spcPct val="80000"/>
              </a:lnSpc>
            </a:pPr>
            <a:r>
              <a:rPr lang="en-US" dirty="0">
                <a:latin typeface="Times New Roman" panose="02020603050405020304" pitchFamily="18" charset="0"/>
                <a:cs typeface="Times New Roman" panose="02020603050405020304" pitchFamily="18" charset="0"/>
              </a:rPr>
              <a:t>Both sensors are reference-grade platinum resistance temperature detectors (RTDs). </a:t>
            </a:r>
          </a:p>
          <a:p>
            <a:pPr algn="just">
              <a:lnSpc>
                <a:spcPct val="80000"/>
              </a:lnSpc>
            </a:pPr>
            <a:r>
              <a:rPr lang="en-US" dirty="0">
                <a:latin typeface="Times New Roman" panose="02020603050405020304" pitchFamily="18" charset="0"/>
                <a:cs typeface="Times New Roman" panose="02020603050405020304" pitchFamily="18" charset="0"/>
              </a:rPr>
              <a:t>The electric resistance of RTDs increases as temperature increases. </a:t>
            </a:r>
          </a:p>
          <a:p>
            <a:pPr algn="just">
              <a:lnSpc>
                <a:spcPct val="80000"/>
              </a:lnSpc>
            </a:pPr>
            <a:r>
              <a:rPr lang="en-US" dirty="0">
                <a:latin typeface="Times New Roman" panose="02020603050405020304" pitchFamily="18" charset="0"/>
                <a:cs typeface="Times New Roman" panose="02020603050405020304" pitchFamily="18" charset="0"/>
              </a:rPr>
              <a:t>For this reason, they are one of the most commonly used sensors for accurate temperature measurements. </a:t>
            </a:r>
          </a:p>
        </p:txBody>
      </p:sp>
    </p:spTree>
    <p:extLst>
      <p:ext uri="{BB962C8B-B14F-4D97-AF65-F5344CB8AC3E}">
        <p14:creationId xmlns:p14="http://schemas.microsoft.com/office/powerpoint/2010/main" val="31588782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593610" y="657666"/>
            <a:ext cx="3822192" cy="5237107"/>
          </a:xfrm>
          <a:prstGeom prst="rect">
            <a:avLst/>
          </a:prstGeom>
        </p:spPr>
        <p:txBody>
          <a:bodyPr vert="horz" lIns="91440" tIns="45720" rIns="91440" bIns="45720" rtlCol="0">
            <a:normAutofit fontScale="92500"/>
          </a:bodyPr>
          <a:lstStyle/>
          <a:p>
            <a:pPr indent="-228600" algn="just">
              <a:lnSpc>
                <a:spcPct val="90000"/>
              </a:lnSpc>
              <a:spcBef>
                <a:spcPct val="0"/>
              </a:spcBef>
              <a:spcAft>
                <a:spcPts val="600"/>
              </a:spcAft>
              <a:buFont typeface="Arial" panose="020B0604020202020204" pitchFamily="34" charset="0"/>
              <a:buChar char="•"/>
            </a:pPr>
            <a:r>
              <a:rPr lang="en-US" sz="2800" b="0" dirty="0">
                <a:solidFill>
                  <a:schemeClr val="bg1"/>
                </a:solidFill>
                <a:latin typeface="Times New Roman" panose="02020603050405020304" pitchFamily="18" charset="0"/>
                <a:cs typeface="Times New Roman" panose="02020603050405020304" pitchFamily="18" charset="0"/>
              </a:rPr>
              <a:t>The electronics circuit passes current through the velocity sensor, thereby heating it to a constant temperature differential (</a:t>
            </a:r>
            <a:r>
              <a:rPr lang="en-US" sz="2800" b="0" i="1" dirty="0">
                <a:solidFill>
                  <a:schemeClr val="bg1"/>
                </a:solidFill>
                <a:latin typeface="Times New Roman" panose="02020603050405020304" pitchFamily="18" charset="0"/>
                <a:cs typeface="Times New Roman" panose="02020603050405020304" pitchFamily="18" charset="0"/>
              </a:rPr>
              <a:t>T</a:t>
            </a:r>
            <a:r>
              <a:rPr lang="en-US" sz="2800" b="0" baseline="-25000" dirty="0">
                <a:solidFill>
                  <a:schemeClr val="bg1"/>
                </a:solidFill>
                <a:latin typeface="Times New Roman" panose="02020603050405020304" pitchFamily="18" charset="0"/>
                <a:cs typeface="Times New Roman" panose="02020603050405020304" pitchFamily="18" charset="0"/>
              </a:rPr>
              <a:t>v</a:t>
            </a:r>
            <a:r>
              <a:rPr lang="en-US" sz="2800" b="0" dirty="0">
                <a:solidFill>
                  <a:schemeClr val="bg1"/>
                </a:solidFill>
                <a:latin typeface="Times New Roman" panose="02020603050405020304" pitchFamily="18" charset="0"/>
                <a:cs typeface="Times New Roman" panose="02020603050405020304" pitchFamily="18" charset="0"/>
              </a:rPr>
              <a:t> – </a:t>
            </a:r>
            <a:r>
              <a:rPr lang="en-US" sz="2800" b="0" i="1" dirty="0">
                <a:solidFill>
                  <a:schemeClr val="bg1"/>
                </a:solidFill>
                <a:latin typeface="Times New Roman" panose="02020603050405020304" pitchFamily="18" charset="0"/>
                <a:cs typeface="Times New Roman" panose="02020603050405020304" pitchFamily="18" charset="0"/>
              </a:rPr>
              <a:t>T</a:t>
            </a:r>
            <a:r>
              <a:rPr lang="en-US" sz="2800" b="0" baseline="-25000" dirty="0">
                <a:solidFill>
                  <a:schemeClr val="bg1"/>
                </a:solidFill>
                <a:latin typeface="Times New Roman" panose="02020603050405020304" pitchFamily="18" charset="0"/>
                <a:cs typeface="Times New Roman" panose="02020603050405020304" pitchFamily="18" charset="0"/>
              </a:rPr>
              <a:t>a</a:t>
            </a:r>
            <a:r>
              <a:rPr lang="en-US" sz="2800" b="0" dirty="0">
                <a:solidFill>
                  <a:schemeClr val="bg1"/>
                </a:solidFill>
                <a:latin typeface="Times New Roman" panose="02020603050405020304" pitchFamily="18" charset="0"/>
                <a:cs typeface="Times New Roman" panose="02020603050405020304" pitchFamily="18" charset="0"/>
              </a:rPr>
              <a:t>) above the gas  temperature </a:t>
            </a:r>
            <a:r>
              <a:rPr lang="en-US" sz="2800" b="0" i="1" dirty="0">
                <a:solidFill>
                  <a:schemeClr val="bg1"/>
                </a:solidFill>
                <a:latin typeface="Times New Roman" panose="02020603050405020304" pitchFamily="18" charset="0"/>
                <a:cs typeface="Times New Roman" panose="02020603050405020304" pitchFamily="18" charset="0"/>
              </a:rPr>
              <a:t>T</a:t>
            </a:r>
            <a:r>
              <a:rPr lang="en-US" sz="2800" b="0" baseline="-25000" dirty="0">
                <a:solidFill>
                  <a:schemeClr val="bg1"/>
                </a:solidFill>
                <a:latin typeface="Times New Roman" panose="02020603050405020304" pitchFamily="18" charset="0"/>
                <a:cs typeface="Times New Roman" panose="02020603050405020304" pitchFamily="18" charset="0"/>
              </a:rPr>
              <a:t>a</a:t>
            </a:r>
            <a:r>
              <a:rPr lang="en-US" sz="2800" b="0" dirty="0">
                <a:solidFill>
                  <a:schemeClr val="bg1"/>
                </a:solidFill>
                <a:latin typeface="Times New Roman" panose="02020603050405020304" pitchFamily="18" charset="0"/>
                <a:cs typeface="Times New Roman" panose="02020603050405020304" pitchFamily="18" charset="0"/>
              </a:rPr>
              <a:t> and measures the heat </a:t>
            </a:r>
            <a:r>
              <a:rPr lang="en-US" sz="2800" b="0" i="1" dirty="0">
                <a:solidFill>
                  <a:schemeClr val="bg1"/>
                </a:solidFill>
                <a:latin typeface="Times New Roman" panose="02020603050405020304" pitchFamily="18" charset="0"/>
                <a:cs typeface="Times New Roman" panose="02020603050405020304" pitchFamily="18" charset="0"/>
              </a:rPr>
              <a:t>q</a:t>
            </a:r>
            <a:r>
              <a:rPr lang="en-US" sz="2800" b="0" baseline="-25000" dirty="0">
                <a:solidFill>
                  <a:schemeClr val="bg1"/>
                </a:solidFill>
                <a:latin typeface="Times New Roman" panose="02020603050405020304" pitchFamily="18" charset="0"/>
                <a:cs typeface="Times New Roman" panose="02020603050405020304" pitchFamily="18" charset="0"/>
              </a:rPr>
              <a:t>c</a:t>
            </a:r>
            <a:r>
              <a:rPr lang="en-US" sz="2800" b="0" dirty="0">
                <a:solidFill>
                  <a:schemeClr val="bg1"/>
                </a:solidFill>
                <a:latin typeface="Times New Roman" panose="02020603050405020304" pitchFamily="18" charset="0"/>
                <a:cs typeface="Times New Roman" panose="02020603050405020304" pitchFamily="18" charset="0"/>
              </a:rPr>
              <a:t> carried away by the cooler gas as it flows past the sensor. </a:t>
            </a:r>
          </a:p>
          <a:p>
            <a:pPr indent="-228600" algn="just">
              <a:lnSpc>
                <a:spcPct val="90000"/>
              </a:lnSpc>
              <a:spcBef>
                <a:spcPct val="0"/>
              </a:spcBef>
              <a:spcAft>
                <a:spcPts val="600"/>
              </a:spcAft>
              <a:buFont typeface="Arial" panose="020B0604020202020204" pitchFamily="34" charset="0"/>
              <a:buChar char="•"/>
            </a:pPr>
            <a:r>
              <a:rPr lang="en-US" sz="2800" b="0" dirty="0">
                <a:solidFill>
                  <a:schemeClr val="bg1"/>
                </a:solidFill>
                <a:latin typeface="Times New Roman" panose="02020603050405020304" pitchFamily="18" charset="0"/>
                <a:cs typeface="Times New Roman" panose="02020603050405020304" pitchFamily="18" charset="0"/>
              </a:rPr>
              <a:t>Hence, it is called a “constant-temperature thermal anemometer.”</a:t>
            </a:r>
          </a:p>
        </p:txBody>
      </p:sp>
      <p:pic>
        <p:nvPicPr>
          <p:cNvPr id="4"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764563" y="484632"/>
            <a:ext cx="5288957" cy="57332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18476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6"/>
          <p:cNvSpPr>
            <a:spLocks noGrp="1" noChangeArrowheads="1"/>
          </p:cNvSpPr>
          <p:nvPr>
            <p:ph type="title"/>
          </p:nvPr>
        </p:nvSpPr>
        <p:spPr>
          <a:xfrm>
            <a:off x="357809" y="228600"/>
            <a:ext cx="11343861" cy="762000"/>
          </a:xfrm>
        </p:spPr>
        <p:txBody>
          <a:bodyPr/>
          <a:lstStyle/>
          <a:p>
            <a:pPr algn="ctr"/>
            <a:r>
              <a:rPr lang="en-US" sz="2800" dirty="0">
                <a:latin typeface="Algerian" panose="04020705040A02060702" pitchFamily="82" charset="0"/>
              </a:rPr>
              <a:t>Three Wire Anemometer</a:t>
            </a:r>
          </a:p>
        </p:txBody>
      </p:sp>
      <p:pic>
        <p:nvPicPr>
          <p:cNvPr id="11267"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736035" y="1066800"/>
            <a:ext cx="8123582" cy="5562600"/>
          </a:xfrm>
          <a:noFill/>
        </p:spPr>
      </p:pic>
    </p:spTree>
    <p:extLst>
      <p:ext uri="{BB962C8B-B14F-4D97-AF65-F5344CB8AC3E}">
        <p14:creationId xmlns:p14="http://schemas.microsoft.com/office/powerpoint/2010/main" val="23684722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6"/>
          <p:cNvSpPr>
            <a:spLocks noGrp="1" noChangeArrowheads="1"/>
          </p:cNvSpPr>
          <p:nvPr>
            <p:ph type="title"/>
          </p:nvPr>
        </p:nvSpPr>
        <p:spPr>
          <a:xfrm>
            <a:off x="569843" y="228600"/>
            <a:ext cx="10893287" cy="609600"/>
          </a:xfrm>
        </p:spPr>
        <p:txBody>
          <a:bodyPr/>
          <a:lstStyle/>
          <a:p>
            <a:pPr algn="ctr"/>
            <a:r>
              <a:rPr lang="en-US" sz="2800" dirty="0">
                <a:latin typeface="Algerian" panose="04020705040A02060702" pitchFamily="82" charset="0"/>
              </a:rPr>
              <a:t>Sensor Types </a:t>
            </a:r>
          </a:p>
        </p:txBody>
      </p:sp>
      <p:pic>
        <p:nvPicPr>
          <p:cNvPr id="12291"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69843" y="990601"/>
            <a:ext cx="11224592" cy="1762125"/>
          </a:xfrm>
          <a:noFill/>
        </p:spPr>
      </p:pic>
      <p:sp>
        <p:nvSpPr>
          <p:cNvPr id="12292" name="Rectangle 8"/>
          <p:cNvSpPr>
            <a:spLocks noChangeArrowheads="1"/>
          </p:cNvSpPr>
          <p:nvPr/>
        </p:nvSpPr>
        <p:spPr bwMode="auto">
          <a:xfrm>
            <a:off x="1010479" y="2650435"/>
            <a:ext cx="1676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sz="2400" dirty="0"/>
              <a:t>Miniature wires</a:t>
            </a:r>
          </a:p>
        </p:txBody>
      </p:sp>
      <p:sp>
        <p:nvSpPr>
          <p:cNvPr id="12293" name="Rectangle 9"/>
          <p:cNvSpPr>
            <a:spLocks noChangeArrowheads="1"/>
          </p:cNvSpPr>
          <p:nvPr/>
        </p:nvSpPr>
        <p:spPr bwMode="auto">
          <a:xfrm>
            <a:off x="3925956" y="2620204"/>
            <a:ext cx="1828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sz="2400" dirty="0"/>
              <a:t> Gold-plated</a:t>
            </a:r>
          </a:p>
          <a:p>
            <a:pPr algn="ctr" eaLnBrk="1" hangingPunct="1">
              <a:spcBef>
                <a:spcPct val="0"/>
              </a:spcBef>
              <a:buFontTx/>
              <a:buNone/>
            </a:pPr>
            <a:r>
              <a:rPr lang="en-US" sz="2400" dirty="0"/>
              <a:t>wires</a:t>
            </a:r>
          </a:p>
        </p:txBody>
      </p:sp>
      <p:sp>
        <p:nvSpPr>
          <p:cNvPr id="12294" name="Rectangle 10"/>
          <p:cNvSpPr>
            <a:spLocks noChangeArrowheads="1"/>
          </p:cNvSpPr>
          <p:nvPr/>
        </p:nvSpPr>
        <p:spPr bwMode="auto">
          <a:xfrm>
            <a:off x="6997148" y="2752726"/>
            <a:ext cx="99115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400" dirty="0"/>
              <a:t> </a:t>
            </a:r>
            <a:r>
              <a:rPr lang="en-US" sz="2400" dirty="0" err="1"/>
              <a:t>Fibre</a:t>
            </a:r>
            <a:r>
              <a:rPr lang="en-US" sz="2400" dirty="0"/>
              <a:t>-film</a:t>
            </a:r>
          </a:p>
        </p:txBody>
      </p:sp>
      <p:sp>
        <p:nvSpPr>
          <p:cNvPr id="12295" name="Rectangle 11"/>
          <p:cNvSpPr>
            <a:spLocks noChangeArrowheads="1"/>
          </p:cNvSpPr>
          <p:nvPr/>
        </p:nvSpPr>
        <p:spPr bwMode="auto">
          <a:xfrm>
            <a:off x="9627980" y="2679632"/>
            <a:ext cx="1835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400" dirty="0"/>
              <a:t> Film-sensors</a:t>
            </a:r>
          </a:p>
        </p:txBody>
      </p:sp>
      <p:sp>
        <p:nvSpPr>
          <p:cNvPr id="890892" name="Rectangle 12"/>
          <p:cNvSpPr>
            <a:spLocks noChangeArrowheads="1"/>
          </p:cNvSpPr>
          <p:nvPr/>
        </p:nvSpPr>
        <p:spPr bwMode="auto">
          <a:xfrm>
            <a:off x="675861" y="3733799"/>
            <a:ext cx="10787269"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pPr>
            <a:r>
              <a:rPr lang="en-US" sz="2800" dirty="0"/>
              <a:t>Wires are normally 5 µm in diameter and 1.2 mm long suspended between two needle-shaped prongs. </a:t>
            </a:r>
          </a:p>
          <a:p>
            <a:pPr algn="just" eaLnBrk="1" hangingPunct="1">
              <a:spcBef>
                <a:spcPct val="0"/>
              </a:spcBef>
            </a:pPr>
            <a:r>
              <a:rPr lang="en-US" sz="2800" dirty="0"/>
              <a:t>Gold-plated wires have the same active length but are copper- and gold-plated at the ends to a total length of 3 mm long in order to </a:t>
            </a:r>
            <a:r>
              <a:rPr lang="en-US" sz="2800" dirty="0" err="1"/>
              <a:t>minimise</a:t>
            </a:r>
            <a:r>
              <a:rPr lang="en-US" sz="2800" dirty="0"/>
              <a:t> prong interference</a:t>
            </a:r>
            <a:r>
              <a:rPr lang="en-US" sz="2400" dirty="0"/>
              <a:t>. </a:t>
            </a:r>
          </a:p>
        </p:txBody>
      </p:sp>
    </p:spTree>
    <p:extLst>
      <p:ext uri="{BB962C8B-B14F-4D97-AF65-F5344CB8AC3E}">
        <p14:creationId xmlns:p14="http://schemas.microsoft.com/office/powerpoint/2010/main" val="17593811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90892">
                                            <p:txEl>
                                              <p:pRg st="0" end="0"/>
                                            </p:txEl>
                                          </p:spTgt>
                                        </p:tgtEl>
                                        <p:attrNameLst>
                                          <p:attrName>style.visibility</p:attrName>
                                        </p:attrNameLst>
                                      </p:cBhvr>
                                      <p:to>
                                        <p:strVal val="visible"/>
                                      </p:to>
                                    </p:set>
                                    <p:animEffect transition="in" filter="dissolve">
                                      <p:cBhvr>
                                        <p:cTn id="7" dur="500"/>
                                        <p:tgtEl>
                                          <p:spTgt spid="89089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90892">
                                            <p:txEl>
                                              <p:pRg st="1" end="1"/>
                                            </p:txEl>
                                          </p:spTgt>
                                        </p:tgtEl>
                                        <p:attrNameLst>
                                          <p:attrName>style.visibility</p:attrName>
                                        </p:attrNameLst>
                                      </p:cBhvr>
                                      <p:to>
                                        <p:strVal val="visible"/>
                                      </p:to>
                                    </p:set>
                                    <p:animEffect transition="in" filter="dissolve">
                                      <p:cBhvr>
                                        <p:cTn id="12" dur="500"/>
                                        <p:tgtEl>
                                          <p:spTgt spid="89089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892"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956" name="Rectangle 4"/>
          <p:cNvSpPr>
            <a:spLocks noChangeArrowheads="1"/>
          </p:cNvSpPr>
          <p:nvPr/>
        </p:nvSpPr>
        <p:spPr bwMode="auto">
          <a:xfrm>
            <a:off x="914399" y="1219199"/>
            <a:ext cx="10893287"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pPr>
            <a:r>
              <a:rPr lang="en-US" dirty="0" err="1"/>
              <a:t>Fibre</a:t>
            </a:r>
            <a:r>
              <a:rPr lang="en-US" dirty="0"/>
              <a:t>-sensors are quartz-fibers, normally 70 µm in diameter and with 1.2 mm active length, covered by a nickel thin-film, which again is protected by a quartz coating.</a:t>
            </a:r>
          </a:p>
          <a:p>
            <a:pPr algn="just" eaLnBrk="1" hangingPunct="1">
              <a:spcBef>
                <a:spcPct val="0"/>
              </a:spcBef>
            </a:pPr>
            <a:r>
              <a:rPr lang="en-US" dirty="0" err="1"/>
              <a:t>Fibre</a:t>
            </a:r>
            <a:r>
              <a:rPr lang="en-US" dirty="0"/>
              <a:t>-sensors are mounted on prongs in the same arrays as are wires. </a:t>
            </a:r>
          </a:p>
          <a:p>
            <a:pPr algn="just" eaLnBrk="1" hangingPunct="1">
              <a:spcBef>
                <a:spcPct val="0"/>
              </a:spcBef>
            </a:pPr>
            <a:r>
              <a:rPr lang="en-US" dirty="0"/>
              <a:t>Film sensors consist of nickel thin-films deposited on the tip of aerodynamically shaped bodies, wedges or cones.</a:t>
            </a:r>
          </a:p>
        </p:txBody>
      </p:sp>
    </p:spTree>
    <p:extLst>
      <p:ext uri="{BB962C8B-B14F-4D97-AF65-F5344CB8AC3E}">
        <p14:creationId xmlns:p14="http://schemas.microsoft.com/office/powerpoint/2010/main" val="37429002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93956">
                                            <p:txEl>
                                              <p:pRg st="0" end="0"/>
                                            </p:txEl>
                                          </p:spTgt>
                                        </p:tgtEl>
                                        <p:attrNameLst>
                                          <p:attrName>style.visibility</p:attrName>
                                        </p:attrNameLst>
                                      </p:cBhvr>
                                      <p:to>
                                        <p:strVal val="visible"/>
                                      </p:to>
                                    </p:set>
                                    <p:animEffect transition="in" filter="dissolve">
                                      <p:cBhvr>
                                        <p:cTn id="7" dur="500"/>
                                        <p:tgtEl>
                                          <p:spTgt spid="89395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93956">
                                            <p:txEl>
                                              <p:pRg st="1" end="1"/>
                                            </p:txEl>
                                          </p:spTgt>
                                        </p:tgtEl>
                                        <p:attrNameLst>
                                          <p:attrName>style.visibility</p:attrName>
                                        </p:attrNameLst>
                                      </p:cBhvr>
                                      <p:to>
                                        <p:strVal val="visible"/>
                                      </p:to>
                                    </p:set>
                                    <p:animEffect transition="in" filter="dissolve">
                                      <p:cBhvr>
                                        <p:cTn id="12" dur="500"/>
                                        <p:tgtEl>
                                          <p:spTgt spid="89395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93956">
                                            <p:txEl>
                                              <p:pRg st="2" end="2"/>
                                            </p:txEl>
                                          </p:spTgt>
                                        </p:tgtEl>
                                        <p:attrNameLst>
                                          <p:attrName>style.visibility</p:attrName>
                                        </p:attrNameLst>
                                      </p:cBhvr>
                                      <p:to>
                                        <p:strVal val="visible"/>
                                      </p:to>
                                    </p:set>
                                    <p:animEffect transition="in" filter="dissolve">
                                      <p:cBhvr>
                                        <p:cTn id="17" dur="500"/>
                                        <p:tgtEl>
                                          <p:spTgt spid="89395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3956"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C470E-78BB-4ABD-B53A-CCFD22C7598F}"/>
              </a:ext>
            </a:extLst>
          </p:cNvPr>
          <p:cNvSpPr>
            <a:spLocks noGrp="1"/>
          </p:cNvSpPr>
          <p:nvPr>
            <p:ph type="title"/>
          </p:nvPr>
        </p:nvSpPr>
        <p:spPr/>
        <p:txBody>
          <a:bodyPr/>
          <a:lstStyle/>
          <a:p>
            <a:pPr algn="ctr"/>
            <a:r>
              <a:rPr lang="en-IN" dirty="0">
                <a:latin typeface="Algerian" panose="04020705040A02060702" pitchFamily="82" charset="0"/>
              </a:rPr>
              <a:t>Displacement Measurement</a:t>
            </a:r>
          </a:p>
        </p:txBody>
      </p:sp>
      <p:sp>
        <p:nvSpPr>
          <p:cNvPr id="3" name="Content Placeholder 2">
            <a:extLst>
              <a:ext uri="{FF2B5EF4-FFF2-40B4-BE49-F238E27FC236}">
                <a16:creationId xmlns:a16="http://schemas.microsoft.com/office/drawing/2014/main" id="{F2C56808-82F8-4844-A968-44615CFEB37C}"/>
              </a:ext>
            </a:extLst>
          </p:cNvPr>
          <p:cNvSpPr>
            <a:spLocks noGrp="1"/>
          </p:cNvSpPr>
          <p:nvPr>
            <p:ph idx="1"/>
          </p:nvPr>
        </p:nvSpPr>
        <p:spPr>
          <a:xfrm>
            <a:off x="596348" y="1690688"/>
            <a:ext cx="10757452" cy="4486275"/>
          </a:xfrm>
        </p:spPr>
        <p:txBody>
          <a:bodyPr>
            <a:normAutofit fontScale="92500" lnSpcReduction="10000"/>
          </a:bodyPr>
          <a:lstStyle/>
          <a:p>
            <a:pPr algn="just"/>
            <a:r>
              <a:rPr lang="en-US" b="0" i="0" dirty="0">
                <a:solidFill>
                  <a:srgbClr val="202124"/>
                </a:solidFill>
                <a:effectLst/>
                <a:latin typeface="Times New Roman" panose="02020603050405020304" pitchFamily="18" charset="0"/>
                <a:cs typeface="Times New Roman" panose="02020603050405020304" pitchFamily="18" charset="0"/>
              </a:rPr>
              <a:t>A displacement sensor (displacement gauge) is primarily </a:t>
            </a:r>
            <a:r>
              <a:rPr lang="en-US" b="1" i="0" dirty="0">
                <a:solidFill>
                  <a:srgbClr val="202124"/>
                </a:solidFill>
                <a:effectLst/>
                <a:latin typeface="Times New Roman" panose="02020603050405020304" pitchFamily="18" charset="0"/>
                <a:cs typeface="Times New Roman" panose="02020603050405020304" pitchFamily="18" charset="0"/>
              </a:rPr>
              <a:t>used to measure the range of where an object has to travel</a:t>
            </a:r>
            <a:r>
              <a:rPr lang="en-US" b="0" i="0" dirty="0">
                <a:solidFill>
                  <a:srgbClr val="202124"/>
                </a:solidFill>
                <a:effectLst/>
                <a:latin typeface="Times New Roman" panose="02020603050405020304" pitchFamily="18" charset="0"/>
                <a:cs typeface="Times New Roman" panose="02020603050405020304" pitchFamily="18" charset="0"/>
              </a:rPr>
              <a:t> and in relation to a reference position.</a:t>
            </a:r>
          </a:p>
          <a:p>
            <a:pPr algn="just"/>
            <a:r>
              <a:rPr lang="en-US" b="0" i="0" dirty="0">
                <a:solidFill>
                  <a:srgbClr val="202124"/>
                </a:solidFill>
                <a:effectLst/>
                <a:latin typeface="Times New Roman" panose="02020603050405020304" pitchFamily="18" charset="0"/>
                <a:cs typeface="Times New Roman" panose="02020603050405020304" pitchFamily="18" charset="0"/>
              </a:rPr>
              <a:t> Displacement sensors have multiple uses.</a:t>
            </a:r>
          </a:p>
          <a:p>
            <a:pPr algn="just"/>
            <a:r>
              <a:rPr lang="en-US" b="0" i="0" dirty="0">
                <a:solidFill>
                  <a:srgbClr val="202124"/>
                </a:solidFill>
                <a:effectLst/>
                <a:latin typeface="Times New Roman" panose="02020603050405020304" pitchFamily="18" charset="0"/>
                <a:cs typeface="Times New Roman" panose="02020603050405020304" pitchFamily="18" charset="0"/>
              </a:rPr>
              <a:t> Its primary use is for dimension measurement to figure out an object's width, height, and thickness.</a:t>
            </a:r>
            <a:endParaRPr lang="en-IN" b="1" dirty="0">
              <a:solidFill>
                <a:srgbClr val="000000"/>
              </a:solidFill>
              <a:latin typeface="Times New Roman" panose="02020603050405020304" pitchFamily="18" charset="0"/>
              <a:cs typeface="Times New Roman" panose="02020603050405020304" pitchFamily="18" charset="0"/>
            </a:endParaRPr>
          </a:p>
          <a:p>
            <a:pPr marL="0" indent="0" algn="just">
              <a:buNone/>
            </a:pPr>
            <a:r>
              <a:rPr lang="en-IN" b="1" dirty="0">
                <a:solidFill>
                  <a:srgbClr val="000000"/>
                </a:solidFill>
                <a:effectLst/>
                <a:latin typeface="Times New Roman" panose="02020603050405020304" pitchFamily="18" charset="0"/>
                <a:cs typeface="Times New Roman" panose="02020603050405020304" pitchFamily="18" charset="0"/>
              </a:rPr>
              <a:t>Types</a:t>
            </a:r>
          </a:p>
          <a:p>
            <a:pPr algn="just"/>
            <a:r>
              <a:rPr lang="en-IN" b="1" dirty="0">
                <a:solidFill>
                  <a:srgbClr val="000000"/>
                </a:solidFill>
                <a:effectLst/>
                <a:latin typeface="Times New Roman" panose="02020603050405020304" pitchFamily="18" charset="0"/>
                <a:cs typeface="Times New Roman" panose="02020603050405020304" pitchFamily="18" charset="0"/>
              </a:rPr>
              <a:t>Potentiometer. </a:t>
            </a:r>
          </a:p>
          <a:p>
            <a:pPr algn="just"/>
            <a:r>
              <a:rPr lang="en-IN" b="1" dirty="0">
                <a:solidFill>
                  <a:srgbClr val="000000"/>
                </a:solidFill>
                <a:effectLst/>
                <a:latin typeface="Times New Roman" panose="02020603050405020304" pitchFamily="18" charset="0"/>
                <a:cs typeface="Times New Roman" panose="02020603050405020304" pitchFamily="18" charset="0"/>
              </a:rPr>
              <a:t>Control Position Transducer (CPT) </a:t>
            </a:r>
          </a:p>
          <a:p>
            <a:pPr algn="just"/>
            <a:r>
              <a:rPr lang="en-IN" b="1" dirty="0">
                <a:solidFill>
                  <a:srgbClr val="000000"/>
                </a:solidFill>
                <a:effectLst/>
                <a:latin typeface="Times New Roman" panose="02020603050405020304" pitchFamily="18" charset="0"/>
                <a:cs typeface="Times New Roman" panose="02020603050405020304" pitchFamily="18" charset="0"/>
              </a:rPr>
              <a:t>Linear variable differential Transformer(LVDT)</a:t>
            </a:r>
          </a:p>
          <a:p>
            <a:pPr algn="just"/>
            <a:r>
              <a:rPr lang="en-IN" b="1" dirty="0">
                <a:solidFill>
                  <a:srgbClr val="000000"/>
                </a:solidFill>
                <a:latin typeface="Times New Roman" panose="02020603050405020304" pitchFamily="18" charset="0"/>
                <a:cs typeface="Times New Roman" panose="02020603050405020304" pitchFamily="18" charset="0"/>
              </a:rPr>
              <a:t>Accelerometers</a:t>
            </a:r>
            <a:endParaRPr lang="en-IN" b="1" dirty="0">
              <a:solidFill>
                <a:srgbClr val="000000"/>
              </a:solidFill>
              <a:effectLst/>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6168370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826C44C-6A50-4B7A-9F7C-015B00A7B3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565" y="198000"/>
            <a:ext cx="11184835" cy="66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3348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14E308F-40E2-472F-8720-06B02D7A3FB7}"/>
              </a:ext>
            </a:extLst>
          </p:cNvPr>
          <p:cNvPicPr>
            <a:picLocks noGrp="1" noChangeAspect="1"/>
          </p:cNvPicPr>
          <p:nvPr>
            <p:ph idx="1"/>
          </p:nvPr>
        </p:nvPicPr>
        <p:blipFill>
          <a:blip r:embed="rId2"/>
          <a:stretch>
            <a:fillRect/>
          </a:stretch>
        </p:blipFill>
        <p:spPr>
          <a:xfrm>
            <a:off x="702365" y="314066"/>
            <a:ext cx="11357113" cy="6876000"/>
          </a:xfrm>
          <a:prstGeom prst="rect">
            <a:avLst/>
          </a:prstGeom>
        </p:spPr>
      </p:pic>
    </p:spTree>
    <p:extLst>
      <p:ext uri="{BB962C8B-B14F-4D97-AF65-F5344CB8AC3E}">
        <p14:creationId xmlns:p14="http://schemas.microsoft.com/office/powerpoint/2010/main" val="88811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46840"/>
          </a:xfrm>
        </p:spPr>
        <p:txBody>
          <a:bodyPr/>
          <a:lstStyle/>
          <a:p>
            <a:pPr algn="ctr"/>
            <a:r>
              <a:rPr lang="en-US" dirty="0">
                <a:latin typeface="Algerian" panose="04020705040A02060702" pitchFamily="82" charset="0"/>
              </a:rPr>
              <a:t>Flow meter</a:t>
            </a:r>
            <a:endParaRPr lang="en-IN" dirty="0">
              <a:latin typeface="Algerian" panose="04020705040A02060702" pitchFamily="82" charset="0"/>
            </a:endParaRPr>
          </a:p>
        </p:txBody>
      </p:sp>
      <p:sp>
        <p:nvSpPr>
          <p:cNvPr id="3" name="Content Placeholder 2"/>
          <p:cNvSpPr>
            <a:spLocks noGrp="1"/>
          </p:cNvSpPr>
          <p:nvPr>
            <p:ph idx="1"/>
          </p:nvPr>
        </p:nvSpPr>
        <p:spPr/>
        <p:txBody>
          <a:bodyPr>
            <a:normAutofit fontScale="92500" lnSpcReduction="10000"/>
          </a:bodyPr>
          <a:lstStyle/>
          <a:p>
            <a:pPr algn="just"/>
            <a:r>
              <a:rPr lang="en-US" dirty="0">
                <a:latin typeface="Times New Roman" panose="02020603050405020304" pitchFamily="18" charset="0"/>
                <a:cs typeface="Times New Roman" panose="02020603050405020304" pitchFamily="18" charset="0"/>
              </a:rPr>
              <a:t>Accurate measurement of flow rate of liquids and gases is an essential requirement for maintaining the quality of industrial processes.</a:t>
            </a:r>
          </a:p>
          <a:p>
            <a:pPr algn="just"/>
            <a:r>
              <a:rPr lang="en-US" dirty="0">
                <a:latin typeface="Times New Roman" panose="02020603050405020304" pitchFamily="18" charset="0"/>
                <a:cs typeface="Times New Roman" panose="02020603050405020304" pitchFamily="18" charset="0"/>
              </a:rPr>
              <a:t> In fact, most of the industrial control loops control the flow rates of incoming liquids or gases in order to achieve the control objective. As a result, accurate measurement of flow rate is very important. Needless to say that there could be diverse requirements of flow measurement, depending upon the situation.</a:t>
            </a:r>
          </a:p>
          <a:p>
            <a:pPr algn="just"/>
            <a:r>
              <a:rPr lang="en-US" dirty="0">
                <a:latin typeface="Times New Roman" panose="02020603050405020304" pitchFamily="18" charset="0"/>
                <a:cs typeface="Times New Roman" panose="02020603050405020304" pitchFamily="18" charset="0"/>
              </a:rPr>
              <a:t> It could be volumetric or mass flow rate, the medium could be gas or liquid, the measurement could be intrusive or nonintrusive, and so on. As a result there are different types of flow measuring techniques that are used in industries. The common types of </a:t>
            </a:r>
            <a:r>
              <a:rPr lang="en-US" dirty="0" err="1">
                <a:latin typeface="Times New Roman" panose="02020603050405020304" pitchFamily="18" charset="0"/>
                <a:cs typeface="Times New Roman" panose="02020603050405020304" pitchFamily="18" charset="0"/>
              </a:rPr>
              <a:t>flowmeters</a:t>
            </a:r>
            <a:r>
              <a:rPr lang="en-US" dirty="0">
                <a:latin typeface="Times New Roman" panose="02020603050405020304" pitchFamily="18" charset="0"/>
                <a:cs typeface="Times New Roman" panose="02020603050405020304" pitchFamily="18" charset="0"/>
              </a:rPr>
              <a:t> that find industrial applications can be listed as below:</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257302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C244F77-3DED-4906-BE0C-D62FBDA70DF3}"/>
              </a:ext>
            </a:extLst>
          </p:cNvPr>
          <p:cNvPicPr>
            <a:picLocks noGrp="1" noChangeAspect="1"/>
          </p:cNvPicPr>
          <p:nvPr>
            <p:ph idx="1"/>
          </p:nvPr>
        </p:nvPicPr>
        <p:blipFill>
          <a:blip r:embed="rId2"/>
          <a:stretch>
            <a:fillRect/>
          </a:stretch>
        </p:blipFill>
        <p:spPr>
          <a:xfrm>
            <a:off x="636104" y="126000"/>
            <a:ext cx="11370366" cy="6732000"/>
          </a:xfrm>
          <a:prstGeom prst="rect">
            <a:avLst/>
          </a:prstGeom>
        </p:spPr>
      </p:pic>
    </p:spTree>
    <p:extLst>
      <p:ext uri="{BB962C8B-B14F-4D97-AF65-F5344CB8AC3E}">
        <p14:creationId xmlns:p14="http://schemas.microsoft.com/office/powerpoint/2010/main" val="4903472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8647CDF-A15E-4188-9AE5-45B04E3D1F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583" y="171000"/>
            <a:ext cx="10707756" cy="651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13956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9D98-02C0-4A2C-8D55-0C02740C6667}"/>
              </a:ext>
            </a:extLst>
          </p:cNvPr>
          <p:cNvSpPr>
            <a:spLocks noGrp="1"/>
          </p:cNvSpPr>
          <p:nvPr>
            <p:ph type="title"/>
          </p:nvPr>
        </p:nvSpPr>
        <p:spPr/>
        <p:txBody>
          <a:bodyPr/>
          <a:lstStyle/>
          <a:p>
            <a:pPr algn="ctr"/>
            <a:r>
              <a:rPr lang="en-US" dirty="0">
                <a:solidFill>
                  <a:srgbClr val="222222"/>
                </a:solidFill>
                <a:latin typeface="Algerian" panose="04020705040A02060702" pitchFamily="82" charset="0"/>
              </a:rPr>
              <a:t>P</a:t>
            </a:r>
            <a:r>
              <a:rPr lang="en-US" b="0" i="0" dirty="0">
                <a:solidFill>
                  <a:srgbClr val="222222"/>
                </a:solidFill>
                <a:effectLst/>
                <a:latin typeface="Algerian" panose="04020705040A02060702" pitchFamily="82" charset="0"/>
              </a:rPr>
              <a:t>osition Transducer</a:t>
            </a: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125677E7-BECE-41D2-998B-DB58B360355F}"/>
              </a:ext>
            </a:extLst>
          </p:cNvPr>
          <p:cNvSpPr>
            <a:spLocks noGrp="1"/>
          </p:cNvSpPr>
          <p:nvPr>
            <p:ph idx="1"/>
          </p:nvPr>
        </p:nvSpPr>
        <p:spPr/>
        <p:txBody>
          <a:bodyPr/>
          <a:lstStyle/>
          <a:p>
            <a:pPr algn="just"/>
            <a:r>
              <a:rPr lang="en-US" b="0" i="0" dirty="0">
                <a:solidFill>
                  <a:srgbClr val="222222"/>
                </a:solidFill>
                <a:effectLst/>
                <a:latin typeface="Times New Roman" panose="02020603050405020304" pitchFamily="18" charset="0"/>
                <a:cs typeface="Times New Roman" panose="02020603050405020304" pitchFamily="18" charset="0"/>
              </a:rPr>
              <a:t>A position transducer typically consists of two fundamental parts. </a:t>
            </a:r>
          </a:p>
          <a:p>
            <a:pPr algn="just"/>
            <a:r>
              <a:rPr lang="en-US" b="0" i="0" dirty="0">
                <a:solidFill>
                  <a:srgbClr val="222222"/>
                </a:solidFill>
                <a:effectLst/>
                <a:latin typeface="Times New Roman" panose="02020603050405020304" pitchFamily="18" charset="0"/>
                <a:cs typeface="Times New Roman" panose="02020603050405020304" pitchFamily="18" charset="0"/>
              </a:rPr>
              <a:t>One part remains fixed in position while the other part moves with the mechanism whose displacement is being measured.</a:t>
            </a:r>
          </a:p>
          <a:p>
            <a:pPr algn="just"/>
            <a:r>
              <a:rPr lang="en-US" b="0" i="0" dirty="0">
                <a:solidFill>
                  <a:srgbClr val="222222"/>
                </a:solidFill>
                <a:effectLst/>
                <a:latin typeface="Times New Roman" panose="02020603050405020304" pitchFamily="18" charset="0"/>
                <a:cs typeface="Times New Roman" panose="02020603050405020304" pitchFamily="18" charset="0"/>
              </a:rPr>
              <a:t> The exact nature, and therefore the size, of the fixed and moving portions depend on the sensing technology being used.</a:t>
            </a:r>
          </a:p>
          <a:p>
            <a:pPr algn="just"/>
            <a:r>
              <a:rPr lang="en-US" b="0" i="0" dirty="0">
                <a:solidFill>
                  <a:srgbClr val="222222"/>
                </a:solidFill>
                <a:effectLst/>
                <a:latin typeface="Times New Roman" panose="02020603050405020304" pitchFamily="18" charset="0"/>
                <a:cs typeface="Times New Roman" panose="02020603050405020304" pitchFamily="18" charset="0"/>
              </a:rPr>
              <a:t> Some transducers are intended to be mounted integrally to the mechanism, while others are designed to be mounted externally.</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45802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ydraulicspneumatics 1725 Fig1 9">
            <a:extLst>
              <a:ext uri="{FF2B5EF4-FFF2-40B4-BE49-F238E27FC236}">
                <a16:creationId xmlns:a16="http://schemas.microsoft.com/office/drawing/2014/main" id="{46989A68-F654-407A-B339-FA2BB42877F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90330" y="437322"/>
            <a:ext cx="10363200" cy="5525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7477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C7367-0118-4811-BE06-C3DE58BEF271}"/>
              </a:ext>
            </a:extLst>
          </p:cNvPr>
          <p:cNvSpPr>
            <a:spLocks noGrp="1"/>
          </p:cNvSpPr>
          <p:nvPr>
            <p:ph type="title"/>
          </p:nvPr>
        </p:nvSpPr>
        <p:spPr>
          <a:xfrm>
            <a:off x="838200" y="365126"/>
            <a:ext cx="10515600" cy="1230410"/>
          </a:xfrm>
        </p:spPr>
        <p:txBody>
          <a:bodyPr/>
          <a:lstStyle/>
          <a:p>
            <a:pPr algn="ctr"/>
            <a:r>
              <a:rPr lang="en-IN" dirty="0">
                <a:latin typeface="Algerian" panose="04020705040A02060702" pitchFamily="82" charset="0"/>
              </a:rPr>
              <a:t>Accelerometer</a:t>
            </a:r>
          </a:p>
        </p:txBody>
      </p:sp>
      <p:sp>
        <p:nvSpPr>
          <p:cNvPr id="3" name="Content Placeholder 2">
            <a:extLst>
              <a:ext uri="{FF2B5EF4-FFF2-40B4-BE49-F238E27FC236}">
                <a16:creationId xmlns:a16="http://schemas.microsoft.com/office/drawing/2014/main" id="{21FA1FEE-6D49-4C0F-AC85-7E6757B93864}"/>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An accelerometer is a device that measures the vibration, or acceleration of motion of a structure.</a:t>
            </a:r>
          </a:p>
          <a:p>
            <a:pPr algn="just"/>
            <a:r>
              <a:rPr lang="en-US" dirty="0">
                <a:latin typeface="Times New Roman" panose="02020603050405020304" pitchFamily="18" charset="0"/>
                <a:cs typeface="Times New Roman" panose="02020603050405020304" pitchFamily="18" charset="0"/>
              </a:rPr>
              <a:t> The force caused by vibration or a change in motion (acceleration) causes the mass to "squeeze" the piezoelectric material which produces an electrical charge that is proportional to the force exerted upon it.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10563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working principle of an&#10;accelerometer is based on&#10;PIEZO-ELECTRIC&#10;EFFECT (due to&#10;accelerative forces) and on&#10;the DISPLA...">
            <a:extLst>
              <a:ext uri="{FF2B5EF4-FFF2-40B4-BE49-F238E27FC236}">
                <a16:creationId xmlns:a16="http://schemas.microsoft.com/office/drawing/2014/main" id="{15A65AFD-084B-4E8E-814A-2E329C838D8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400" y="659298"/>
            <a:ext cx="10230677" cy="6505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61841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CA97EBE-F8C6-4F66-BFB3-9F567C0BF3F2}"/>
              </a:ext>
            </a:extLst>
          </p:cNvPr>
          <p:cNvPicPr>
            <a:picLocks noGrp="1" noChangeAspect="1"/>
          </p:cNvPicPr>
          <p:nvPr>
            <p:ph idx="1"/>
          </p:nvPr>
        </p:nvPicPr>
        <p:blipFill>
          <a:blip r:embed="rId2"/>
          <a:stretch>
            <a:fillRect/>
          </a:stretch>
        </p:blipFill>
        <p:spPr>
          <a:xfrm>
            <a:off x="583096" y="585000"/>
            <a:ext cx="10813774" cy="6322968"/>
          </a:xfrm>
          <a:prstGeom prst="rect">
            <a:avLst/>
          </a:prstGeom>
        </p:spPr>
      </p:pic>
    </p:spTree>
    <p:extLst>
      <p:ext uri="{BB962C8B-B14F-4D97-AF65-F5344CB8AC3E}">
        <p14:creationId xmlns:p14="http://schemas.microsoft.com/office/powerpoint/2010/main" val="7632870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A95552A-147E-4623-A64C-EA15E8ECA24A}"/>
              </a:ext>
            </a:extLst>
          </p:cNvPr>
          <p:cNvPicPr>
            <a:picLocks noGrp="1" noChangeAspect="1"/>
          </p:cNvPicPr>
          <p:nvPr>
            <p:ph idx="1"/>
          </p:nvPr>
        </p:nvPicPr>
        <p:blipFill>
          <a:blip r:embed="rId2"/>
          <a:stretch>
            <a:fillRect/>
          </a:stretch>
        </p:blipFill>
        <p:spPr>
          <a:xfrm>
            <a:off x="636103" y="195576"/>
            <a:ext cx="11025809" cy="6466848"/>
          </a:xfrm>
          <a:prstGeom prst="rect">
            <a:avLst/>
          </a:prstGeom>
        </p:spPr>
      </p:pic>
    </p:spTree>
    <p:extLst>
      <p:ext uri="{BB962C8B-B14F-4D97-AF65-F5344CB8AC3E}">
        <p14:creationId xmlns:p14="http://schemas.microsoft.com/office/powerpoint/2010/main" val="27781868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2ACAA9A-AC52-40CE-832E-A35D57B0DCC5}"/>
              </a:ext>
            </a:extLst>
          </p:cNvPr>
          <p:cNvPicPr>
            <a:picLocks noGrp="1" noChangeAspect="1"/>
          </p:cNvPicPr>
          <p:nvPr>
            <p:ph idx="1"/>
          </p:nvPr>
        </p:nvPicPr>
        <p:blipFill rotWithShape="1">
          <a:blip r:embed="rId2"/>
          <a:srcRect l="3041" t="2392" r="21593" b="4024"/>
          <a:stretch/>
        </p:blipFill>
        <p:spPr>
          <a:xfrm>
            <a:off x="702366" y="214604"/>
            <a:ext cx="10734260" cy="6264000"/>
          </a:xfrm>
          <a:prstGeom prst="rect">
            <a:avLst/>
          </a:prstGeom>
        </p:spPr>
      </p:pic>
    </p:spTree>
    <p:extLst>
      <p:ext uri="{BB962C8B-B14F-4D97-AF65-F5344CB8AC3E}">
        <p14:creationId xmlns:p14="http://schemas.microsoft.com/office/powerpoint/2010/main" val="24439800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5CF618D-42AA-4D99-941D-E12404A5C54C}"/>
              </a:ext>
            </a:extLst>
          </p:cNvPr>
          <p:cNvPicPr>
            <a:picLocks noGrp="1" noChangeAspect="1"/>
          </p:cNvPicPr>
          <p:nvPr>
            <p:ph idx="1"/>
          </p:nvPr>
        </p:nvPicPr>
        <p:blipFill rotWithShape="1">
          <a:blip r:embed="rId2"/>
          <a:srcRect l="5834" r="21650" b="3317"/>
          <a:stretch/>
        </p:blipFill>
        <p:spPr>
          <a:xfrm>
            <a:off x="834887" y="79751"/>
            <a:ext cx="10667999" cy="6516000"/>
          </a:xfrm>
          <a:prstGeom prst="rect">
            <a:avLst/>
          </a:prstGeom>
        </p:spPr>
      </p:pic>
    </p:spTree>
    <p:extLst>
      <p:ext uri="{BB962C8B-B14F-4D97-AF65-F5344CB8AC3E}">
        <p14:creationId xmlns:p14="http://schemas.microsoft.com/office/powerpoint/2010/main" val="2985919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Algerian" panose="04020705040A02060702" pitchFamily="82" charset="0"/>
              </a:rPr>
              <a:t>Types of Flow meters</a:t>
            </a:r>
            <a:endParaRPr lang="en-IN" dirty="0">
              <a:latin typeface="Algerian" panose="04020705040A02060702" pitchFamily="82" charset="0"/>
            </a:endParaRPr>
          </a:p>
        </p:txBody>
      </p:sp>
      <p:sp>
        <p:nvSpPr>
          <p:cNvPr id="3" name="Content Placeholder 2"/>
          <p:cNvSpPr>
            <a:spLocks noGrp="1"/>
          </p:cNvSpPr>
          <p:nvPr>
            <p:ph idx="1"/>
          </p:nvPr>
        </p:nvSpPr>
        <p:spPr/>
        <p:txBody>
          <a:bodyPr/>
          <a:lstStyle/>
          <a:p>
            <a:pPr marL="0" indent="0">
              <a:buNone/>
            </a:pPr>
            <a:r>
              <a:rPr lang="en-IN" dirty="0">
                <a:latin typeface="Times New Roman" panose="02020603050405020304" pitchFamily="18" charset="0"/>
                <a:cs typeface="Times New Roman" panose="02020603050405020304" pitchFamily="18" charset="0"/>
              </a:rPr>
              <a:t>(a) Obstruction type (differential pressure or variable area) </a:t>
            </a:r>
          </a:p>
          <a:p>
            <a:pPr marL="0" indent="0">
              <a:buNone/>
            </a:pPr>
            <a:r>
              <a:rPr lang="en-IN" dirty="0">
                <a:latin typeface="Times New Roman" panose="02020603050405020304" pitchFamily="18" charset="0"/>
                <a:cs typeface="Times New Roman" panose="02020603050405020304" pitchFamily="18" charset="0"/>
              </a:rPr>
              <a:t>(b) Inferential (turbine type)</a:t>
            </a:r>
          </a:p>
          <a:p>
            <a:pPr marL="0" indent="0">
              <a:buNone/>
            </a:pPr>
            <a:r>
              <a:rPr lang="en-IN" dirty="0">
                <a:latin typeface="Times New Roman" panose="02020603050405020304" pitchFamily="18" charset="0"/>
                <a:cs typeface="Times New Roman" panose="02020603050405020304" pitchFamily="18" charset="0"/>
              </a:rPr>
              <a:t> (c) Electromagnetic</a:t>
            </a:r>
          </a:p>
          <a:p>
            <a:pPr marL="0" indent="0">
              <a:buNone/>
            </a:pPr>
            <a:r>
              <a:rPr lang="en-IN" dirty="0">
                <a:latin typeface="Times New Roman" panose="02020603050405020304" pitchFamily="18" charset="0"/>
                <a:cs typeface="Times New Roman" panose="02020603050405020304" pitchFamily="18" charset="0"/>
              </a:rPr>
              <a:t> (d) Positive displacement (integrating)</a:t>
            </a:r>
          </a:p>
          <a:p>
            <a:pPr marL="0" indent="0">
              <a:buNone/>
            </a:pPr>
            <a:r>
              <a:rPr lang="en-IN" dirty="0">
                <a:latin typeface="Times New Roman" panose="02020603050405020304" pitchFamily="18" charset="0"/>
                <a:cs typeface="Times New Roman" panose="02020603050405020304" pitchFamily="18" charset="0"/>
              </a:rPr>
              <a:t> (e) fluid dynamic (vortex shedding) </a:t>
            </a:r>
          </a:p>
          <a:p>
            <a:pPr marL="0" indent="0">
              <a:buNone/>
            </a:pPr>
            <a:r>
              <a:rPr lang="en-IN" dirty="0">
                <a:latin typeface="Times New Roman" panose="02020603050405020304" pitchFamily="18" charset="0"/>
                <a:cs typeface="Times New Roman" panose="02020603050405020304" pitchFamily="18" charset="0"/>
              </a:rPr>
              <a:t>(f) Anemometer</a:t>
            </a:r>
          </a:p>
          <a:p>
            <a:pPr marL="0" indent="0">
              <a:buNone/>
            </a:pPr>
            <a:r>
              <a:rPr lang="en-IN" dirty="0">
                <a:latin typeface="Times New Roman" panose="02020603050405020304" pitchFamily="18" charset="0"/>
                <a:cs typeface="Times New Roman" panose="02020603050405020304" pitchFamily="18" charset="0"/>
              </a:rPr>
              <a:t> (g) Ultrasonic and </a:t>
            </a:r>
          </a:p>
          <a:p>
            <a:pPr marL="0" indent="0">
              <a:buNone/>
            </a:pPr>
            <a:r>
              <a:rPr lang="en-IN" dirty="0">
                <a:latin typeface="Times New Roman" panose="02020603050405020304" pitchFamily="18" charset="0"/>
                <a:cs typeface="Times New Roman" panose="02020603050405020304" pitchFamily="18" charset="0"/>
              </a:rPr>
              <a:t>(h) Mass </a:t>
            </a:r>
            <a:r>
              <a:rPr lang="en-IN" dirty="0" err="1">
                <a:latin typeface="Times New Roman" panose="02020603050405020304" pitchFamily="18" charset="0"/>
                <a:cs typeface="Times New Roman" panose="02020603050405020304" pitchFamily="18" charset="0"/>
              </a:rPr>
              <a:t>flowmeter</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Coriolis</a:t>
            </a:r>
            <a:r>
              <a:rPr lang="en-IN"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4225730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5232E8C-1E0B-451C-A927-DF420FCFD52D}"/>
              </a:ext>
            </a:extLst>
          </p:cNvPr>
          <p:cNvPicPr>
            <a:picLocks noGrp="1" noChangeAspect="1"/>
          </p:cNvPicPr>
          <p:nvPr>
            <p:ph idx="1"/>
          </p:nvPr>
        </p:nvPicPr>
        <p:blipFill rotWithShape="1">
          <a:blip r:embed="rId2"/>
          <a:srcRect l="3493" t="3519" r="19850" b="4308"/>
          <a:stretch/>
        </p:blipFill>
        <p:spPr>
          <a:xfrm>
            <a:off x="490330" y="317239"/>
            <a:ext cx="10893287" cy="5940000"/>
          </a:xfrm>
          <a:prstGeom prst="rect">
            <a:avLst/>
          </a:prstGeom>
        </p:spPr>
      </p:pic>
    </p:spTree>
    <p:extLst>
      <p:ext uri="{BB962C8B-B14F-4D97-AF65-F5344CB8AC3E}">
        <p14:creationId xmlns:p14="http://schemas.microsoft.com/office/powerpoint/2010/main" val="30797696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2CA8821-08E9-4743-9A39-4E26C424BCE1}"/>
              </a:ext>
            </a:extLst>
          </p:cNvPr>
          <p:cNvPicPr>
            <a:picLocks noGrp="1" noChangeAspect="1"/>
          </p:cNvPicPr>
          <p:nvPr>
            <p:ph idx="1"/>
          </p:nvPr>
        </p:nvPicPr>
        <p:blipFill rotWithShape="1">
          <a:blip r:embed="rId2"/>
          <a:srcRect l="6508" r="8119" b="4905"/>
          <a:stretch/>
        </p:blipFill>
        <p:spPr>
          <a:xfrm>
            <a:off x="609600" y="182837"/>
            <a:ext cx="11118574" cy="6228000"/>
          </a:xfrm>
          <a:prstGeom prst="rect">
            <a:avLst/>
          </a:prstGeom>
        </p:spPr>
      </p:pic>
    </p:spTree>
    <p:extLst>
      <p:ext uri="{BB962C8B-B14F-4D97-AF65-F5344CB8AC3E}">
        <p14:creationId xmlns:p14="http://schemas.microsoft.com/office/powerpoint/2010/main" val="19392742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B0F02BA-F9E9-40D7-9D2B-1C62C073C8B6}"/>
              </a:ext>
            </a:extLst>
          </p:cNvPr>
          <p:cNvPicPr>
            <a:picLocks noGrp="1" noChangeAspect="1"/>
          </p:cNvPicPr>
          <p:nvPr>
            <p:ph idx="1"/>
          </p:nvPr>
        </p:nvPicPr>
        <p:blipFill rotWithShape="1">
          <a:blip r:embed="rId2"/>
          <a:srcRect l="4274" r="36010" b="4045"/>
          <a:stretch/>
        </p:blipFill>
        <p:spPr>
          <a:xfrm>
            <a:off x="689112" y="81000"/>
            <a:ext cx="10919791" cy="6696000"/>
          </a:xfrm>
          <a:prstGeom prst="rect">
            <a:avLst/>
          </a:prstGeom>
        </p:spPr>
      </p:pic>
    </p:spTree>
    <p:extLst>
      <p:ext uri="{BB962C8B-B14F-4D97-AF65-F5344CB8AC3E}">
        <p14:creationId xmlns:p14="http://schemas.microsoft.com/office/powerpoint/2010/main" val="875024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D4371-6E5A-43DA-8F6D-EB1094D07B4C}"/>
              </a:ext>
            </a:extLst>
          </p:cNvPr>
          <p:cNvSpPr>
            <a:spLocks noGrp="1"/>
          </p:cNvSpPr>
          <p:nvPr>
            <p:ph type="title"/>
          </p:nvPr>
        </p:nvSpPr>
        <p:spPr>
          <a:xfrm>
            <a:off x="1080796" y="2240578"/>
            <a:ext cx="10515600" cy="1325563"/>
          </a:xfrm>
        </p:spPr>
        <p:txBody>
          <a:bodyPr>
            <a:normAutofit fontScale="90000"/>
          </a:bodyPr>
          <a:lstStyle/>
          <a:p>
            <a:pPr algn="ctr"/>
            <a:br>
              <a:rPr lang="en-US" dirty="0"/>
            </a:br>
            <a:r>
              <a:rPr lang="en-US" dirty="0">
                <a:latin typeface="Algerian" panose="04020705040A02060702" pitchFamily="82" charset="0"/>
              </a:rPr>
              <a:t>Measurement of Speed</a:t>
            </a:r>
            <a:br>
              <a:rPr lang="en-IN" dirty="0"/>
            </a:br>
            <a:endParaRPr lang="en-IN" dirty="0"/>
          </a:p>
        </p:txBody>
      </p:sp>
    </p:spTree>
    <p:extLst>
      <p:ext uri="{BB962C8B-B14F-4D97-AF65-F5344CB8AC3E}">
        <p14:creationId xmlns:p14="http://schemas.microsoft.com/office/powerpoint/2010/main" val="39146400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BDF8AFC-3213-4D4B-92C5-2A795D3C59D1}"/>
              </a:ext>
            </a:extLst>
          </p:cNvPr>
          <p:cNvPicPr>
            <a:picLocks noGrp="1" noChangeAspect="1"/>
          </p:cNvPicPr>
          <p:nvPr>
            <p:ph idx="1"/>
          </p:nvPr>
        </p:nvPicPr>
        <p:blipFill rotWithShape="1">
          <a:blip r:embed="rId2"/>
          <a:srcRect r="18499"/>
          <a:stretch/>
        </p:blipFill>
        <p:spPr>
          <a:xfrm>
            <a:off x="821636" y="243000"/>
            <a:ext cx="10588486" cy="6372000"/>
          </a:xfrm>
          <a:prstGeom prst="rect">
            <a:avLst/>
          </a:prstGeom>
        </p:spPr>
      </p:pic>
    </p:spTree>
    <p:extLst>
      <p:ext uri="{BB962C8B-B14F-4D97-AF65-F5344CB8AC3E}">
        <p14:creationId xmlns:p14="http://schemas.microsoft.com/office/powerpoint/2010/main" val="5136010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7FCFBAF-6D31-4B1D-9E29-131C0266D2B1}"/>
              </a:ext>
            </a:extLst>
          </p:cNvPr>
          <p:cNvPicPr>
            <a:picLocks noGrp="1" noChangeAspect="1"/>
          </p:cNvPicPr>
          <p:nvPr>
            <p:ph idx="1"/>
          </p:nvPr>
        </p:nvPicPr>
        <p:blipFill rotWithShape="1">
          <a:blip r:embed="rId2"/>
          <a:srcRect r="16406"/>
          <a:stretch/>
        </p:blipFill>
        <p:spPr>
          <a:xfrm>
            <a:off x="530087" y="80794"/>
            <a:ext cx="10959548" cy="6531249"/>
          </a:xfrm>
          <a:prstGeom prst="rect">
            <a:avLst/>
          </a:prstGeom>
        </p:spPr>
      </p:pic>
    </p:spTree>
    <p:extLst>
      <p:ext uri="{BB962C8B-B14F-4D97-AF65-F5344CB8AC3E}">
        <p14:creationId xmlns:p14="http://schemas.microsoft.com/office/powerpoint/2010/main" val="427494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053A391-6ED5-4891-A54F-9D392DABAEBC}"/>
              </a:ext>
            </a:extLst>
          </p:cNvPr>
          <p:cNvPicPr>
            <a:picLocks noGrp="1" noChangeAspect="1"/>
          </p:cNvPicPr>
          <p:nvPr>
            <p:ph idx="1"/>
          </p:nvPr>
        </p:nvPicPr>
        <p:blipFill rotWithShape="1">
          <a:blip r:embed="rId2"/>
          <a:srcRect r="25261"/>
          <a:stretch/>
        </p:blipFill>
        <p:spPr>
          <a:xfrm>
            <a:off x="1590262" y="747000"/>
            <a:ext cx="9090990" cy="5364000"/>
          </a:xfrm>
          <a:prstGeom prst="rect">
            <a:avLst/>
          </a:prstGeom>
        </p:spPr>
      </p:pic>
    </p:spTree>
    <p:extLst>
      <p:ext uri="{BB962C8B-B14F-4D97-AF65-F5344CB8AC3E}">
        <p14:creationId xmlns:p14="http://schemas.microsoft.com/office/powerpoint/2010/main" val="38617068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7FC8CBB-9CD0-40DC-85D9-B64048DCAEA6}"/>
              </a:ext>
            </a:extLst>
          </p:cNvPr>
          <p:cNvPicPr>
            <a:picLocks noGrp="1" noChangeAspect="1"/>
          </p:cNvPicPr>
          <p:nvPr>
            <p:ph idx="1"/>
          </p:nvPr>
        </p:nvPicPr>
        <p:blipFill rotWithShape="1">
          <a:blip r:embed="rId2"/>
          <a:srcRect r="7713"/>
          <a:stretch/>
        </p:blipFill>
        <p:spPr>
          <a:xfrm>
            <a:off x="318052" y="297000"/>
            <a:ext cx="11118574" cy="6264000"/>
          </a:xfrm>
          <a:prstGeom prst="rect">
            <a:avLst/>
          </a:prstGeom>
        </p:spPr>
      </p:pic>
    </p:spTree>
    <p:extLst>
      <p:ext uri="{BB962C8B-B14F-4D97-AF65-F5344CB8AC3E}">
        <p14:creationId xmlns:p14="http://schemas.microsoft.com/office/powerpoint/2010/main" val="18915366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92A07DA-0E19-4A75-AC1B-AC8A8A30FA35}"/>
              </a:ext>
            </a:extLst>
          </p:cNvPr>
          <p:cNvPicPr>
            <a:picLocks noGrp="1" noChangeAspect="1"/>
          </p:cNvPicPr>
          <p:nvPr>
            <p:ph idx="1"/>
          </p:nvPr>
        </p:nvPicPr>
        <p:blipFill rotWithShape="1">
          <a:blip r:embed="rId2"/>
          <a:srcRect r="13025"/>
          <a:stretch/>
        </p:blipFill>
        <p:spPr>
          <a:xfrm>
            <a:off x="265043" y="230090"/>
            <a:ext cx="11251096" cy="6552000"/>
          </a:xfrm>
          <a:prstGeom prst="rect">
            <a:avLst/>
          </a:prstGeom>
        </p:spPr>
      </p:pic>
    </p:spTree>
    <p:extLst>
      <p:ext uri="{BB962C8B-B14F-4D97-AF65-F5344CB8AC3E}">
        <p14:creationId xmlns:p14="http://schemas.microsoft.com/office/powerpoint/2010/main" val="31417675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44F38C1-1104-4817-BBB2-605BBA9B2B42}"/>
              </a:ext>
            </a:extLst>
          </p:cNvPr>
          <p:cNvPicPr>
            <a:picLocks noGrp="1" noChangeAspect="1"/>
          </p:cNvPicPr>
          <p:nvPr>
            <p:ph idx="1"/>
          </p:nvPr>
        </p:nvPicPr>
        <p:blipFill rotWithShape="1">
          <a:blip r:embed="rId2"/>
          <a:srcRect r="12060"/>
          <a:stretch/>
        </p:blipFill>
        <p:spPr>
          <a:xfrm>
            <a:off x="808383" y="513000"/>
            <a:ext cx="10164417" cy="5832000"/>
          </a:xfrm>
          <a:prstGeom prst="rect">
            <a:avLst/>
          </a:prstGeom>
        </p:spPr>
      </p:pic>
    </p:spTree>
    <p:extLst>
      <p:ext uri="{BB962C8B-B14F-4D97-AF65-F5344CB8AC3E}">
        <p14:creationId xmlns:p14="http://schemas.microsoft.com/office/powerpoint/2010/main" val="3362433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latin typeface="Algerian" panose="04020705040A02060702" pitchFamily="82" charset="0"/>
              </a:rPr>
              <a:t>Obstruction type </a:t>
            </a:r>
            <a:r>
              <a:rPr lang="en-IN" dirty="0" err="1">
                <a:latin typeface="Algerian" panose="04020705040A02060702" pitchFamily="82" charset="0"/>
              </a:rPr>
              <a:t>flowmeter</a:t>
            </a:r>
            <a:endParaRPr lang="en-IN" dirty="0">
              <a:latin typeface="Algerian" panose="04020705040A02060702" pitchFamily="82" charset="0"/>
            </a:endParaRPr>
          </a:p>
        </p:txBody>
      </p:sp>
      <p:sp>
        <p:nvSpPr>
          <p:cNvPr id="3" name="Content Placeholder 2"/>
          <p:cNvSpPr>
            <a:spLocks noGrp="1"/>
          </p:cNvSpPr>
          <p:nvPr>
            <p:ph idx="1"/>
          </p:nvPr>
        </p:nvSpPr>
        <p:spPr/>
        <p:txBody>
          <a:bodyPr>
            <a:normAutofit fontScale="92500" lnSpcReduction="10000"/>
          </a:bodyPr>
          <a:lstStyle/>
          <a:p>
            <a:pPr marL="0" indent="0" algn="just">
              <a:buNone/>
            </a:pPr>
            <a:r>
              <a:rPr lang="en-US" dirty="0">
                <a:latin typeface="Times New Roman" panose="02020603050405020304" pitchFamily="18" charset="0"/>
                <a:cs typeface="Times New Roman" panose="02020603050405020304" pitchFamily="18" charset="0"/>
              </a:rPr>
              <a:t>Obstruction or head type </a:t>
            </a:r>
            <a:r>
              <a:rPr lang="en-US" dirty="0" err="1">
                <a:latin typeface="Times New Roman" panose="02020603050405020304" pitchFamily="18" charset="0"/>
                <a:cs typeface="Times New Roman" panose="02020603050405020304" pitchFamily="18" charset="0"/>
              </a:rPr>
              <a:t>flowmeters</a:t>
            </a:r>
            <a:r>
              <a:rPr lang="en-US" dirty="0">
                <a:latin typeface="Times New Roman" panose="02020603050405020304" pitchFamily="18" charset="0"/>
                <a:cs typeface="Times New Roman" panose="02020603050405020304" pitchFamily="18" charset="0"/>
              </a:rPr>
              <a:t> are of two types: </a:t>
            </a:r>
          </a:p>
          <a:p>
            <a:pPr marL="0" indent="0" algn="just">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)differential pressure type </a:t>
            </a:r>
          </a:p>
          <a:p>
            <a:pPr marL="0" indent="0" algn="just">
              <a:buNone/>
            </a:pPr>
            <a:r>
              <a:rPr lang="en-US" dirty="0">
                <a:latin typeface="Times New Roman" panose="02020603050405020304" pitchFamily="18" charset="0"/>
                <a:cs typeface="Times New Roman" panose="02020603050405020304" pitchFamily="18" charset="0"/>
              </a:rPr>
              <a:t>	 Orifice meter, </a:t>
            </a:r>
            <a:r>
              <a:rPr lang="en-US" dirty="0" err="1">
                <a:latin typeface="Times New Roman" panose="02020603050405020304" pitchFamily="18" charset="0"/>
                <a:cs typeface="Times New Roman" panose="02020603050405020304" pitchFamily="18" charset="0"/>
              </a:rPr>
              <a:t>Venturimeter</a:t>
            </a:r>
            <a:r>
              <a:rPr lang="en-US" dirty="0">
                <a:latin typeface="Times New Roman" panose="02020603050405020304" pitchFamily="18" charset="0"/>
                <a:cs typeface="Times New Roman" panose="02020603050405020304" pitchFamily="18" charset="0"/>
              </a:rPr>
              <a:t>, Pitot tube </a:t>
            </a:r>
          </a:p>
          <a:p>
            <a:pPr marL="0" indent="0" algn="just">
              <a:buNone/>
            </a:pPr>
            <a:r>
              <a:rPr lang="en-US" dirty="0">
                <a:latin typeface="Times New Roman" panose="02020603050405020304" pitchFamily="18" charset="0"/>
                <a:cs typeface="Times New Roman" panose="02020603050405020304" pitchFamily="18" charset="0"/>
              </a:rPr>
              <a:t>(ii)variable area type</a:t>
            </a:r>
          </a:p>
          <a:p>
            <a:pPr marL="0" indent="0" algn="just">
              <a:buNone/>
            </a:pPr>
            <a:r>
              <a:rPr lang="en-US" dirty="0">
                <a:latin typeface="Times New Roman" panose="02020603050405020304" pitchFamily="18" charset="0"/>
                <a:cs typeface="Times New Roman" panose="02020603050405020304" pitchFamily="18" charset="0"/>
              </a:rPr>
              <a:t>	 rotameter</a:t>
            </a:r>
          </a:p>
          <a:p>
            <a:pPr marL="0" indent="0" algn="just">
              <a:buNone/>
            </a:pPr>
            <a:r>
              <a:rPr lang="en-US" dirty="0">
                <a:latin typeface="Times New Roman" panose="02020603050405020304" pitchFamily="18" charset="0"/>
                <a:cs typeface="Times New Roman" panose="02020603050405020304" pitchFamily="18" charset="0"/>
              </a:rPr>
              <a:t>In all the cases, an obstruction is created in the flow passage and the pressure drop across the obstruction is related with the flow rate.</a:t>
            </a:r>
          </a:p>
          <a:p>
            <a:pPr marL="0" indent="0">
              <a:buNone/>
            </a:pPr>
            <a:r>
              <a:rPr lang="en-US" dirty="0">
                <a:latin typeface="Times New Roman" panose="02020603050405020304" pitchFamily="18" charset="0"/>
                <a:cs typeface="Times New Roman" panose="02020603050405020304" pitchFamily="18" charset="0"/>
              </a:rPr>
              <a:t>Flow can be of two types: viscous and turbulent. Whether a flow is viscous or turbulent can be decided by the Reynold’s number RD. </a:t>
            </a:r>
          </a:p>
          <a:p>
            <a:r>
              <a:rPr lang="en-US" dirty="0">
                <a:latin typeface="Times New Roman" panose="02020603050405020304" pitchFamily="18" charset="0"/>
                <a:cs typeface="Times New Roman" panose="02020603050405020304" pitchFamily="18" charset="0"/>
              </a:rPr>
              <a:t>If RD &gt; 2000, the flow is turbulent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77031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C8AEACB-3A2A-47D7-9666-BEDA59ED741D}"/>
              </a:ext>
            </a:extLst>
          </p:cNvPr>
          <p:cNvPicPr>
            <a:picLocks noGrp="1" noChangeAspect="1"/>
          </p:cNvPicPr>
          <p:nvPr>
            <p:ph idx="1"/>
          </p:nvPr>
        </p:nvPicPr>
        <p:blipFill rotWithShape="1">
          <a:blip r:embed="rId2"/>
          <a:srcRect r="12382" b="32280"/>
          <a:stretch/>
        </p:blipFill>
        <p:spPr>
          <a:xfrm>
            <a:off x="238540" y="212035"/>
            <a:ext cx="11357112" cy="6533321"/>
          </a:xfrm>
          <a:prstGeom prst="rect">
            <a:avLst/>
          </a:prstGeom>
        </p:spPr>
      </p:pic>
    </p:spTree>
    <p:extLst>
      <p:ext uri="{BB962C8B-B14F-4D97-AF65-F5344CB8AC3E}">
        <p14:creationId xmlns:p14="http://schemas.microsoft.com/office/powerpoint/2010/main" val="6658507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C6845BF-14CF-4175-864E-8A6BE84A8444}"/>
              </a:ext>
            </a:extLst>
          </p:cNvPr>
          <p:cNvPicPr>
            <a:picLocks noGrp="1" noChangeAspect="1"/>
          </p:cNvPicPr>
          <p:nvPr>
            <p:ph idx="1"/>
          </p:nvPr>
        </p:nvPicPr>
        <p:blipFill rotWithShape="1">
          <a:blip r:embed="rId2"/>
          <a:srcRect r="6747"/>
          <a:stretch/>
        </p:blipFill>
        <p:spPr>
          <a:xfrm>
            <a:off x="477079" y="136784"/>
            <a:ext cx="11158330" cy="6444000"/>
          </a:xfrm>
          <a:prstGeom prst="rect">
            <a:avLst/>
          </a:prstGeom>
        </p:spPr>
      </p:pic>
    </p:spTree>
    <p:extLst>
      <p:ext uri="{BB962C8B-B14F-4D97-AF65-F5344CB8AC3E}">
        <p14:creationId xmlns:p14="http://schemas.microsoft.com/office/powerpoint/2010/main" val="20819431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A90B8B5-BABF-4FE6-A3C0-17A483CEC419}"/>
              </a:ext>
            </a:extLst>
          </p:cNvPr>
          <p:cNvPicPr>
            <a:picLocks noGrp="1" noChangeAspect="1"/>
          </p:cNvPicPr>
          <p:nvPr>
            <p:ph idx="1"/>
          </p:nvPr>
        </p:nvPicPr>
        <p:blipFill rotWithShape="1">
          <a:blip r:embed="rId2"/>
          <a:srcRect r="12865" b="33453"/>
          <a:stretch/>
        </p:blipFill>
        <p:spPr>
          <a:xfrm>
            <a:off x="251791" y="174106"/>
            <a:ext cx="10874814" cy="6012000"/>
          </a:xfrm>
          <a:prstGeom prst="rect">
            <a:avLst/>
          </a:prstGeom>
        </p:spPr>
      </p:pic>
    </p:spTree>
    <p:extLst>
      <p:ext uri="{BB962C8B-B14F-4D97-AF65-F5344CB8AC3E}">
        <p14:creationId xmlns:p14="http://schemas.microsoft.com/office/powerpoint/2010/main" val="36599737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86898C1-408A-4FC1-A5B7-AB0A625B118E}"/>
              </a:ext>
            </a:extLst>
          </p:cNvPr>
          <p:cNvPicPr>
            <a:picLocks noGrp="1" noChangeAspect="1"/>
          </p:cNvPicPr>
          <p:nvPr>
            <p:ph idx="1"/>
          </p:nvPr>
        </p:nvPicPr>
        <p:blipFill rotWithShape="1">
          <a:blip r:embed="rId2"/>
          <a:srcRect r="22846"/>
          <a:stretch/>
        </p:blipFill>
        <p:spPr>
          <a:xfrm>
            <a:off x="304800" y="-119270"/>
            <a:ext cx="11105322" cy="6977270"/>
          </a:xfrm>
          <a:prstGeom prst="rect">
            <a:avLst/>
          </a:prstGeom>
        </p:spPr>
      </p:pic>
    </p:spTree>
    <p:extLst>
      <p:ext uri="{BB962C8B-B14F-4D97-AF65-F5344CB8AC3E}">
        <p14:creationId xmlns:p14="http://schemas.microsoft.com/office/powerpoint/2010/main" val="16131957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57016E3-5BB8-4380-93C8-6D4C59528B1C}"/>
              </a:ext>
            </a:extLst>
          </p:cNvPr>
          <p:cNvPicPr>
            <a:picLocks noGrp="1" noChangeAspect="1"/>
          </p:cNvPicPr>
          <p:nvPr>
            <p:ph idx="1"/>
          </p:nvPr>
        </p:nvPicPr>
        <p:blipFill rotWithShape="1">
          <a:blip r:embed="rId2"/>
          <a:srcRect r="21559"/>
          <a:stretch/>
        </p:blipFill>
        <p:spPr>
          <a:xfrm>
            <a:off x="3086146" y="405000"/>
            <a:ext cx="6318954" cy="6048000"/>
          </a:xfrm>
          <a:prstGeom prst="rect">
            <a:avLst/>
          </a:prstGeom>
        </p:spPr>
      </p:pic>
    </p:spTree>
    <p:extLst>
      <p:ext uri="{BB962C8B-B14F-4D97-AF65-F5344CB8AC3E}">
        <p14:creationId xmlns:p14="http://schemas.microsoft.com/office/powerpoint/2010/main" val="30959015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A1D7921-DDDD-4CD1-80BF-B15EF77EB7D7}"/>
              </a:ext>
            </a:extLst>
          </p:cNvPr>
          <p:cNvPicPr>
            <a:picLocks noGrp="1" noChangeAspect="1"/>
          </p:cNvPicPr>
          <p:nvPr>
            <p:ph idx="1"/>
          </p:nvPr>
        </p:nvPicPr>
        <p:blipFill rotWithShape="1">
          <a:blip r:embed="rId2"/>
          <a:srcRect r="13187" b="23375"/>
          <a:stretch/>
        </p:blipFill>
        <p:spPr>
          <a:xfrm>
            <a:off x="225288" y="441000"/>
            <a:ext cx="11516138" cy="5976000"/>
          </a:xfrm>
          <a:prstGeom prst="rect">
            <a:avLst/>
          </a:prstGeom>
        </p:spPr>
      </p:pic>
    </p:spTree>
    <p:extLst>
      <p:ext uri="{BB962C8B-B14F-4D97-AF65-F5344CB8AC3E}">
        <p14:creationId xmlns:p14="http://schemas.microsoft.com/office/powerpoint/2010/main" val="32430459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95D73B1-9AEF-4120-BC6F-8316C7DAE572}"/>
              </a:ext>
            </a:extLst>
          </p:cNvPr>
          <p:cNvPicPr>
            <a:picLocks noGrp="1" noChangeAspect="1"/>
          </p:cNvPicPr>
          <p:nvPr>
            <p:ph idx="1"/>
          </p:nvPr>
        </p:nvPicPr>
        <p:blipFill rotWithShape="1">
          <a:blip r:embed="rId2"/>
          <a:srcRect r="9001"/>
          <a:stretch/>
        </p:blipFill>
        <p:spPr>
          <a:xfrm>
            <a:off x="689113" y="423000"/>
            <a:ext cx="10628243" cy="6012000"/>
          </a:xfrm>
          <a:prstGeom prst="rect">
            <a:avLst/>
          </a:prstGeom>
        </p:spPr>
      </p:pic>
    </p:spTree>
    <p:extLst>
      <p:ext uri="{BB962C8B-B14F-4D97-AF65-F5344CB8AC3E}">
        <p14:creationId xmlns:p14="http://schemas.microsoft.com/office/powerpoint/2010/main" val="4764806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78A16F8-2692-4335-AB47-C93E5EBD3BBD}"/>
              </a:ext>
            </a:extLst>
          </p:cNvPr>
          <p:cNvPicPr>
            <a:picLocks noGrp="1" noChangeAspect="1"/>
          </p:cNvPicPr>
          <p:nvPr>
            <p:ph idx="1"/>
          </p:nvPr>
        </p:nvPicPr>
        <p:blipFill rotWithShape="1">
          <a:blip r:embed="rId2"/>
          <a:srcRect r="10450"/>
          <a:stretch/>
        </p:blipFill>
        <p:spPr>
          <a:xfrm>
            <a:off x="397564" y="369000"/>
            <a:ext cx="11052313" cy="6120000"/>
          </a:xfrm>
          <a:prstGeom prst="rect">
            <a:avLst/>
          </a:prstGeom>
        </p:spPr>
      </p:pic>
    </p:spTree>
    <p:extLst>
      <p:ext uri="{BB962C8B-B14F-4D97-AF65-F5344CB8AC3E}">
        <p14:creationId xmlns:p14="http://schemas.microsoft.com/office/powerpoint/2010/main" val="13721968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EED6C37-2849-406A-83F9-4FA45C663487}"/>
              </a:ext>
            </a:extLst>
          </p:cNvPr>
          <p:cNvPicPr>
            <a:picLocks noGrp="1" noChangeAspect="1"/>
          </p:cNvPicPr>
          <p:nvPr>
            <p:ph idx="1"/>
          </p:nvPr>
        </p:nvPicPr>
        <p:blipFill rotWithShape="1">
          <a:blip r:embed="rId2"/>
          <a:srcRect r="11899"/>
          <a:stretch/>
        </p:blipFill>
        <p:spPr>
          <a:xfrm>
            <a:off x="1007165" y="207000"/>
            <a:ext cx="10813774" cy="6444000"/>
          </a:xfrm>
          <a:prstGeom prst="rect">
            <a:avLst/>
          </a:prstGeom>
        </p:spPr>
      </p:pic>
    </p:spTree>
    <p:extLst>
      <p:ext uri="{BB962C8B-B14F-4D97-AF65-F5344CB8AC3E}">
        <p14:creationId xmlns:p14="http://schemas.microsoft.com/office/powerpoint/2010/main" val="7448686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FB499E6-FBF6-452B-B6D1-86A295127A1B}"/>
              </a:ext>
            </a:extLst>
          </p:cNvPr>
          <p:cNvPicPr>
            <a:picLocks noGrp="1" noChangeAspect="1"/>
          </p:cNvPicPr>
          <p:nvPr>
            <p:ph idx="1"/>
          </p:nvPr>
        </p:nvPicPr>
        <p:blipFill rotWithShape="1">
          <a:blip r:embed="rId2"/>
          <a:srcRect r="11576"/>
          <a:stretch/>
        </p:blipFill>
        <p:spPr>
          <a:xfrm>
            <a:off x="530086" y="314065"/>
            <a:ext cx="10747513" cy="6408000"/>
          </a:xfrm>
          <a:prstGeom prst="rect">
            <a:avLst/>
          </a:prstGeom>
        </p:spPr>
      </p:pic>
    </p:spTree>
    <p:extLst>
      <p:ext uri="{BB962C8B-B14F-4D97-AF65-F5344CB8AC3E}">
        <p14:creationId xmlns:p14="http://schemas.microsoft.com/office/powerpoint/2010/main" val="3601713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4356463" cy="1622321"/>
          </a:xfrm>
        </p:spPr>
        <p:txBody>
          <a:bodyPr>
            <a:normAutofit/>
          </a:bodyPr>
          <a:lstStyle/>
          <a:p>
            <a:r>
              <a:rPr lang="en-IN" dirty="0">
                <a:latin typeface="Algerian" panose="04020705040A02060702" pitchFamily="82" charset="0"/>
              </a:rPr>
              <a:t>Orifice meter</a:t>
            </a:r>
          </a:p>
        </p:txBody>
      </p:sp>
      <p:sp>
        <p:nvSpPr>
          <p:cNvPr id="3" name="Content Placeholder 2"/>
          <p:cNvSpPr>
            <a:spLocks noGrp="1"/>
          </p:cNvSpPr>
          <p:nvPr>
            <p:ph idx="1"/>
          </p:nvPr>
        </p:nvSpPr>
        <p:spPr>
          <a:xfrm>
            <a:off x="648931" y="1391478"/>
            <a:ext cx="3505494" cy="5093728"/>
          </a:xfrm>
        </p:spPr>
        <p:txBody>
          <a:bodyPr>
            <a:normAutofit lnSpcReduction="10000"/>
          </a:bodyPr>
          <a:lstStyle/>
          <a:p>
            <a:pPr algn="just"/>
            <a:r>
              <a:rPr lang="en-US" sz="2000" dirty="0">
                <a:latin typeface="Times New Roman" panose="02020603050405020304" pitchFamily="18" charset="0"/>
                <a:cs typeface="Times New Roman" panose="02020603050405020304" pitchFamily="18" charset="0"/>
              </a:rPr>
              <a:t>Depending on the type of obstruction, we can have different types of flow meters. </a:t>
            </a:r>
          </a:p>
          <a:p>
            <a:pPr algn="just"/>
            <a:r>
              <a:rPr lang="en-US" sz="2000" dirty="0">
                <a:latin typeface="Times New Roman" panose="02020603050405020304" pitchFamily="18" charset="0"/>
                <a:cs typeface="Times New Roman" panose="02020603050405020304" pitchFamily="18" charset="0"/>
              </a:rPr>
              <a:t>Most common among them is the orifice type flowmeter, where an orifice plate is placed in the pipe line, as shown in fig.2. If d1 and d2 are the diameters of the pipe line and the orifice opening, then the flow rate can be obtained by measuring the pressure difference (p1-p2).</a:t>
            </a:r>
          </a:p>
          <a:p>
            <a:pPr algn="just"/>
            <a:r>
              <a:rPr lang="en-US" sz="2000" dirty="0">
                <a:latin typeface="Times New Roman" panose="02020603050405020304" pitchFamily="18" charset="0"/>
                <a:cs typeface="Times New Roman" panose="02020603050405020304" pitchFamily="18" charset="0"/>
              </a:rPr>
              <a:t>The major advantages of orifice plate are that it is low cost device, simple in construction and easy to install in the pipeline</a:t>
            </a:r>
            <a:endParaRPr lang="en-IN" sz="2000"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32D5CF1D-336B-4E3D-916F-AC1DE9B05F9C}"/>
              </a:ext>
            </a:extLst>
          </p:cNvPr>
          <p:cNvPicPr>
            <a:picLocks noChangeAspect="1"/>
          </p:cNvPicPr>
          <p:nvPr/>
        </p:nvPicPr>
        <p:blipFill>
          <a:blip r:embed="rId2"/>
          <a:stretch>
            <a:fillRect/>
          </a:stretch>
        </p:blipFill>
        <p:spPr>
          <a:xfrm>
            <a:off x="5405862" y="984739"/>
            <a:ext cx="6019331" cy="4839286"/>
          </a:xfrm>
          <a:prstGeom prst="rect">
            <a:avLst/>
          </a:prstGeom>
          <a:effectLst/>
        </p:spPr>
      </p:pic>
    </p:spTree>
    <p:extLst>
      <p:ext uri="{BB962C8B-B14F-4D97-AF65-F5344CB8AC3E}">
        <p14:creationId xmlns:p14="http://schemas.microsoft.com/office/powerpoint/2010/main" val="4104608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7F87F28-CA61-40B3-B2AD-4E90F60AE5DC}"/>
              </a:ext>
            </a:extLst>
          </p:cNvPr>
          <p:cNvPicPr>
            <a:picLocks noGrp="1" noChangeAspect="1"/>
          </p:cNvPicPr>
          <p:nvPr>
            <p:ph idx="1"/>
          </p:nvPr>
        </p:nvPicPr>
        <p:blipFill rotWithShape="1">
          <a:blip r:embed="rId2"/>
          <a:srcRect r="7230"/>
          <a:stretch/>
        </p:blipFill>
        <p:spPr>
          <a:xfrm>
            <a:off x="1020417" y="413566"/>
            <a:ext cx="10548731" cy="6030868"/>
          </a:xfrm>
          <a:prstGeom prst="rect">
            <a:avLst/>
          </a:prstGeom>
        </p:spPr>
      </p:pic>
    </p:spTree>
    <p:extLst>
      <p:ext uri="{BB962C8B-B14F-4D97-AF65-F5344CB8AC3E}">
        <p14:creationId xmlns:p14="http://schemas.microsoft.com/office/powerpoint/2010/main" val="22155244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D6C9924-062B-494E-8E9D-29832C6AB356}"/>
              </a:ext>
            </a:extLst>
          </p:cNvPr>
          <p:cNvPicPr>
            <a:picLocks noGrp="1" noChangeAspect="1"/>
          </p:cNvPicPr>
          <p:nvPr>
            <p:ph idx="1"/>
          </p:nvPr>
        </p:nvPicPr>
        <p:blipFill rotWithShape="1">
          <a:blip r:embed="rId2"/>
          <a:srcRect r="14796" b="18658"/>
          <a:stretch/>
        </p:blipFill>
        <p:spPr>
          <a:xfrm>
            <a:off x="1113183" y="999000"/>
            <a:ext cx="9965634" cy="4860000"/>
          </a:xfrm>
          <a:prstGeom prst="rect">
            <a:avLst/>
          </a:prstGeom>
        </p:spPr>
      </p:pic>
    </p:spTree>
    <p:extLst>
      <p:ext uri="{BB962C8B-B14F-4D97-AF65-F5344CB8AC3E}">
        <p14:creationId xmlns:p14="http://schemas.microsoft.com/office/powerpoint/2010/main" val="14388027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A6848D7-D632-46E9-82ED-6D207B6524B9}"/>
              </a:ext>
            </a:extLst>
          </p:cNvPr>
          <p:cNvPicPr>
            <a:picLocks noGrp="1" noChangeAspect="1"/>
          </p:cNvPicPr>
          <p:nvPr>
            <p:ph idx="1"/>
          </p:nvPr>
        </p:nvPicPr>
        <p:blipFill rotWithShape="1">
          <a:blip r:embed="rId2"/>
          <a:srcRect r="10772" b="23804"/>
          <a:stretch/>
        </p:blipFill>
        <p:spPr>
          <a:xfrm>
            <a:off x="410817" y="441000"/>
            <a:ext cx="11211340" cy="5976000"/>
          </a:xfrm>
          <a:prstGeom prst="rect">
            <a:avLst/>
          </a:prstGeom>
        </p:spPr>
      </p:pic>
    </p:spTree>
    <p:extLst>
      <p:ext uri="{BB962C8B-B14F-4D97-AF65-F5344CB8AC3E}">
        <p14:creationId xmlns:p14="http://schemas.microsoft.com/office/powerpoint/2010/main" val="38300977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7783FA0-F183-4A0E-A92F-EEDFD686E945}"/>
              </a:ext>
            </a:extLst>
          </p:cNvPr>
          <p:cNvPicPr>
            <a:picLocks noGrp="1" noChangeAspect="1"/>
          </p:cNvPicPr>
          <p:nvPr>
            <p:ph idx="1"/>
          </p:nvPr>
        </p:nvPicPr>
        <p:blipFill rotWithShape="1">
          <a:blip r:embed="rId2"/>
          <a:srcRect r="10289"/>
          <a:stretch/>
        </p:blipFill>
        <p:spPr>
          <a:xfrm>
            <a:off x="2001078" y="0"/>
            <a:ext cx="7646504" cy="6480313"/>
          </a:xfrm>
          <a:prstGeom prst="rect">
            <a:avLst/>
          </a:prstGeom>
        </p:spPr>
      </p:pic>
    </p:spTree>
    <p:extLst>
      <p:ext uri="{BB962C8B-B14F-4D97-AF65-F5344CB8AC3E}">
        <p14:creationId xmlns:p14="http://schemas.microsoft.com/office/powerpoint/2010/main" val="27823273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89DFA9F-5731-44BC-B7BC-D668221691F4}"/>
              </a:ext>
            </a:extLst>
          </p:cNvPr>
          <p:cNvPicPr>
            <a:picLocks noGrp="1" noChangeAspect="1"/>
          </p:cNvPicPr>
          <p:nvPr>
            <p:ph idx="1"/>
          </p:nvPr>
        </p:nvPicPr>
        <p:blipFill rotWithShape="1">
          <a:blip r:embed="rId2"/>
          <a:srcRect r="10772"/>
          <a:stretch/>
        </p:blipFill>
        <p:spPr>
          <a:xfrm>
            <a:off x="649357" y="211429"/>
            <a:ext cx="9368851" cy="7883128"/>
          </a:xfrm>
          <a:prstGeom prst="rect">
            <a:avLst/>
          </a:prstGeom>
        </p:spPr>
      </p:pic>
    </p:spTree>
    <p:extLst>
      <p:ext uri="{BB962C8B-B14F-4D97-AF65-F5344CB8AC3E}">
        <p14:creationId xmlns:p14="http://schemas.microsoft.com/office/powerpoint/2010/main" val="35737543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3127815-DDAC-43A9-8F42-646F44D2CAE1}"/>
              </a:ext>
            </a:extLst>
          </p:cNvPr>
          <p:cNvPicPr>
            <a:picLocks noGrp="1" noChangeAspect="1"/>
          </p:cNvPicPr>
          <p:nvPr>
            <p:ph idx="1"/>
          </p:nvPr>
        </p:nvPicPr>
        <p:blipFill rotWithShape="1">
          <a:blip r:embed="rId2"/>
          <a:srcRect r="14796"/>
          <a:stretch/>
        </p:blipFill>
        <p:spPr>
          <a:xfrm>
            <a:off x="927653" y="0"/>
            <a:ext cx="10349947" cy="6984917"/>
          </a:xfrm>
          <a:prstGeom prst="rect">
            <a:avLst/>
          </a:prstGeom>
        </p:spPr>
      </p:pic>
    </p:spTree>
    <p:extLst>
      <p:ext uri="{BB962C8B-B14F-4D97-AF65-F5344CB8AC3E}">
        <p14:creationId xmlns:p14="http://schemas.microsoft.com/office/powerpoint/2010/main" val="2496451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183215B-3844-4C55-8BDD-325883C50A6F}"/>
              </a:ext>
            </a:extLst>
          </p:cNvPr>
          <p:cNvPicPr>
            <a:picLocks noGrp="1" noChangeAspect="1"/>
          </p:cNvPicPr>
          <p:nvPr>
            <p:ph idx="1"/>
          </p:nvPr>
        </p:nvPicPr>
        <p:blipFill rotWithShape="1">
          <a:blip r:embed="rId2"/>
          <a:srcRect r="2722"/>
          <a:stretch/>
        </p:blipFill>
        <p:spPr>
          <a:xfrm>
            <a:off x="622853" y="183436"/>
            <a:ext cx="9851734" cy="7603489"/>
          </a:xfrm>
          <a:prstGeom prst="rect">
            <a:avLst/>
          </a:prstGeom>
        </p:spPr>
      </p:pic>
    </p:spTree>
    <p:extLst>
      <p:ext uri="{BB962C8B-B14F-4D97-AF65-F5344CB8AC3E}">
        <p14:creationId xmlns:p14="http://schemas.microsoft.com/office/powerpoint/2010/main" val="15454476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ADAAEE4-C03D-437F-83B3-44FE19AD7003}"/>
              </a:ext>
            </a:extLst>
          </p:cNvPr>
          <p:cNvPicPr>
            <a:picLocks noGrp="1" noChangeAspect="1"/>
          </p:cNvPicPr>
          <p:nvPr>
            <p:ph idx="1"/>
          </p:nvPr>
        </p:nvPicPr>
        <p:blipFill rotWithShape="1">
          <a:blip r:embed="rId2"/>
          <a:srcRect r="8196"/>
          <a:stretch/>
        </p:blipFill>
        <p:spPr>
          <a:xfrm>
            <a:off x="954157" y="65314"/>
            <a:ext cx="9529026" cy="7792940"/>
          </a:xfrm>
          <a:prstGeom prst="rect">
            <a:avLst/>
          </a:prstGeom>
        </p:spPr>
      </p:pic>
    </p:spTree>
    <p:extLst>
      <p:ext uri="{BB962C8B-B14F-4D97-AF65-F5344CB8AC3E}">
        <p14:creationId xmlns:p14="http://schemas.microsoft.com/office/powerpoint/2010/main" val="37091622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0BA5064-7A3D-4475-B97A-CD2C55C6C314}"/>
              </a:ext>
            </a:extLst>
          </p:cNvPr>
          <p:cNvPicPr>
            <a:picLocks noGrp="1" noChangeAspect="1"/>
          </p:cNvPicPr>
          <p:nvPr>
            <p:ph idx="1"/>
          </p:nvPr>
        </p:nvPicPr>
        <p:blipFill>
          <a:blip r:embed="rId2"/>
          <a:stretch>
            <a:fillRect/>
          </a:stretch>
        </p:blipFill>
        <p:spPr>
          <a:xfrm>
            <a:off x="1351722" y="396131"/>
            <a:ext cx="9766851" cy="6561779"/>
          </a:xfrm>
          <a:prstGeom prst="rect">
            <a:avLst/>
          </a:prstGeom>
        </p:spPr>
      </p:pic>
    </p:spTree>
    <p:extLst>
      <p:ext uri="{BB962C8B-B14F-4D97-AF65-F5344CB8AC3E}">
        <p14:creationId xmlns:p14="http://schemas.microsoft.com/office/powerpoint/2010/main" val="292157188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806C0A0-A4B8-4C98-918D-4471B75D46D6}"/>
              </a:ext>
            </a:extLst>
          </p:cNvPr>
          <p:cNvPicPr>
            <a:picLocks noGrp="1" noChangeAspect="1"/>
          </p:cNvPicPr>
          <p:nvPr>
            <p:ph idx="1"/>
          </p:nvPr>
        </p:nvPicPr>
        <p:blipFill rotWithShape="1">
          <a:blip r:embed="rId2"/>
          <a:srcRect r="11094"/>
          <a:stretch/>
        </p:blipFill>
        <p:spPr>
          <a:xfrm>
            <a:off x="437321" y="-135833"/>
            <a:ext cx="11131827" cy="7129665"/>
          </a:xfrm>
          <a:prstGeom prst="rect">
            <a:avLst/>
          </a:prstGeom>
        </p:spPr>
      </p:pic>
    </p:spTree>
    <p:extLst>
      <p:ext uri="{BB962C8B-B14F-4D97-AF65-F5344CB8AC3E}">
        <p14:creationId xmlns:p14="http://schemas.microsoft.com/office/powerpoint/2010/main" val="2710180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